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2" r:id="rId4"/>
    <p:sldMasterId id="2147483788" r:id="rId5"/>
  </p:sldMasterIdLst>
  <p:notesMasterIdLst>
    <p:notesMasterId r:id="rId14"/>
  </p:notesMasterIdLst>
  <p:handoutMasterIdLst>
    <p:handoutMasterId r:id="rId15"/>
  </p:handoutMasterIdLst>
  <p:sldIdLst>
    <p:sldId id="2147469407" r:id="rId6"/>
    <p:sldId id="4090" r:id="rId7"/>
    <p:sldId id="4091" r:id="rId8"/>
    <p:sldId id="4098" r:id="rId9"/>
    <p:sldId id="3314" r:id="rId10"/>
    <p:sldId id="2147469405" r:id="rId11"/>
    <p:sldId id="2147469406" r:id="rId12"/>
    <p:sldId id="2147469408" r:id="rId13"/>
  </p:sldIdLst>
  <p:sldSz cx="12192000" cy="6858000"/>
  <p:notesSz cx="7010400" cy="9296400"/>
  <p:embeddedFontLst>
    <p:embeddedFont>
      <p:font typeface="Arial Black" panose="020B0A04020102020204" pitchFamily="34" charset="0"/>
      <p:bold r:id="rId16"/>
    </p:embeddedFont>
    <p:embeddedFont>
      <p:font typeface="Bebas Neue" panose="020B0606020202050201" pitchFamily="34" charset="0"/>
      <p:regular r:id="rId17"/>
    </p:embeddedFont>
    <p:embeddedFont>
      <p:font typeface="Brandon Grotesque Bold" panose="020B0803020203060202" charset="0"/>
      <p:regular r:id="rId18"/>
      <p:bold r:id="rId19"/>
      <p:italic r:id="rId20"/>
      <p:boldItalic r:id="rId21"/>
    </p:embeddedFont>
    <p:embeddedFont>
      <p:font typeface="brandon_grotesquebold" panose="020B0604020202020204" charset="0"/>
      <p:regular r:id="rId22"/>
      <p:bold r:id="rId23"/>
      <p:italic r:id="rId24"/>
      <p:boldItalic r:id="rId25"/>
    </p:embeddedFont>
    <p:embeddedFont>
      <p:font typeface="Georgia" panose="02040502050405020303" pitchFamily="18" charset="0"/>
      <p:regular r:id="rId26"/>
      <p:bold r:id="rId27"/>
      <p:italic r:id="rId28"/>
      <p:boldItalic r:id="rId29"/>
    </p:embeddedFont>
    <p:embeddedFont>
      <p:font typeface="Lato Light" panose="020F0502020204030203" pitchFamily="34" charset="0"/>
      <p:regular r:id="rId30"/>
      <p:italic r:id="rId31"/>
    </p:embeddedFont>
    <p:embeddedFont>
      <p:font typeface="Nunito Sans ExtraLight" pitchFamily="2" charset="0"/>
      <p:regular r:id="rId32"/>
      <p:italic r:id="rId33"/>
    </p:embeddedFont>
    <p:embeddedFont>
      <p:font typeface="Poppins" panose="00000500000000000000" pitchFamily="2" charset="0"/>
      <p:regular r:id="rId34"/>
      <p:bold r:id="rId35"/>
      <p:italic r:id="rId36"/>
      <p:boldItalic r:id="rId37"/>
    </p:embeddedFont>
    <p:embeddedFont>
      <p:font typeface="Source Sans Pro" panose="020B0503030403020204" pitchFamily="34"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3F7E0E-FA3F-BB4E-933A-15B2079CB19E}">
          <p14:sldIdLst>
            <p14:sldId id="2147469407"/>
            <p14:sldId id="4090"/>
            <p14:sldId id="4091"/>
            <p14:sldId id="4098"/>
            <p14:sldId id="3314"/>
            <p14:sldId id="2147469405"/>
            <p14:sldId id="2147469406"/>
            <p14:sldId id="21474694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ce, Latoya" initials="TL" lastIdx="1" clrIdx="0">
    <p:extLst>
      <p:ext uri="{19B8F6BF-5375-455C-9EA6-DF929625EA0E}">
        <p15:presenceInfo xmlns:p15="http://schemas.microsoft.com/office/powerpoint/2012/main" userId="S-1-5-21-2075135373-636735452-313160118-30202" providerId="AD"/>
      </p:ext>
    </p:extLst>
  </p:cmAuthor>
  <p:cmAuthor id="2" name="Stancik, Caryn" initials="SC" lastIdx="1" clrIdx="1">
    <p:extLst>
      <p:ext uri="{19B8F6BF-5375-455C-9EA6-DF929625EA0E}">
        <p15:presenceInfo xmlns:p15="http://schemas.microsoft.com/office/powerpoint/2012/main" userId="S-1-5-21-2075135373-636735452-313160118-14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B2BB"/>
    <a:srgbClr val="009BA6"/>
    <a:srgbClr val="21B6C1"/>
    <a:srgbClr val="A3DFE5"/>
    <a:srgbClr val="FFFFFF"/>
    <a:srgbClr val="EF4A23"/>
    <a:srgbClr val="E6E6E6"/>
    <a:srgbClr val="F58573"/>
    <a:srgbClr val="F48474"/>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A20AC0-D745-4FB3-8BC4-95AB51AE5456}" v="2" dt="2024-08-07T14:23:36.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0364" autoAdjust="0"/>
  </p:normalViewPr>
  <p:slideViewPr>
    <p:cSldViewPr snapToGrid="0" snapToObjects="1" showGuides="1">
      <p:cViewPr>
        <p:scale>
          <a:sx n="50" d="100"/>
          <a:sy n="50" d="100"/>
        </p:scale>
        <p:origin x="1276" y="260"/>
      </p:cViewPr>
      <p:guideLst>
        <p:guide orient="horz" pos="2160"/>
        <p:guide pos="38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1972"/>
    </p:cViewPr>
  </p:sorterViewPr>
  <p:notesViewPr>
    <p:cSldViewPr snapToGrid="0" snapToObjects="1">
      <p:cViewPr varScale="1">
        <p:scale>
          <a:sx n="83" d="100"/>
          <a:sy n="83" d="100"/>
        </p:scale>
        <p:origin x="222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3" Type="http://schemas.openxmlformats.org/officeDocument/2006/relationships/customXml" Target="../customXml/item3.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5.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F5A20AC0-D745-4FB3-8BC4-95AB51AE5456}"/>
    <pc:docChg chg="undo custSel addSld modSld">
      <pc:chgData name="Smith, Christopher" userId="55859027-47ff-4ec1-a263-656b30aeb6f0" providerId="ADAL" clId="{F5A20AC0-D745-4FB3-8BC4-95AB51AE5456}" dt="2024-08-07T14:23:47.411" v="1173" actId="20577"/>
      <pc:docMkLst>
        <pc:docMk/>
      </pc:docMkLst>
      <pc:sldChg chg="modSp mod">
        <pc:chgData name="Smith, Christopher" userId="55859027-47ff-4ec1-a263-656b30aeb6f0" providerId="ADAL" clId="{F5A20AC0-D745-4FB3-8BC4-95AB51AE5456}" dt="2024-05-06T17:34:10.320" v="158" actId="20577"/>
        <pc:sldMkLst>
          <pc:docMk/>
          <pc:sldMk cId="1939322513" sldId="2147469407"/>
        </pc:sldMkLst>
        <pc:spChg chg="mod">
          <ac:chgData name="Smith, Christopher" userId="55859027-47ff-4ec1-a263-656b30aeb6f0" providerId="ADAL" clId="{F5A20AC0-D745-4FB3-8BC4-95AB51AE5456}" dt="2024-05-06T17:34:10.320" v="158" actId="20577"/>
          <ac:spMkLst>
            <pc:docMk/>
            <pc:sldMk cId="1939322513" sldId="2147469407"/>
            <ac:spMk id="23" creationId="{39A64701-C0F8-E103-2B11-DFD86A66CB25}"/>
          </ac:spMkLst>
        </pc:spChg>
        <pc:spChg chg="mod">
          <ac:chgData name="Smith, Christopher" userId="55859027-47ff-4ec1-a263-656b30aeb6f0" providerId="ADAL" clId="{F5A20AC0-D745-4FB3-8BC4-95AB51AE5456}" dt="2024-05-06T17:28:14.607" v="20" actId="20577"/>
          <ac:spMkLst>
            <pc:docMk/>
            <pc:sldMk cId="1939322513" sldId="2147469407"/>
            <ac:spMk id="44" creationId="{E0AD1316-04CE-F14E-95B3-D18AE65E1C4B}"/>
          </ac:spMkLst>
        </pc:spChg>
        <pc:spChg chg="mod">
          <ac:chgData name="Smith, Christopher" userId="55859027-47ff-4ec1-a263-656b30aeb6f0" providerId="ADAL" clId="{F5A20AC0-D745-4FB3-8BC4-95AB51AE5456}" dt="2024-05-06T17:29:05.107" v="47" actId="20577"/>
          <ac:spMkLst>
            <pc:docMk/>
            <pc:sldMk cId="1939322513" sldId="2147469407"/>
            <ac:spMk id="50" creationId="{16E3C17E-5CF8-684D-9618-5DF0EB1688DE}"/>
          </ac:spMkLst>
        </pc:spChg>
      </pc:sldChg>
      <pc:sldChg chg="addSp modSp add mod">
        <pc:chgData name="Smith, Christopher" userId="55859027-47ff-4ec1-a263-656b30aeb6f0" providerId="ADAL" clId="{F5A20AC0-D745-4FB3-8BC4-95AB51AE5456}" dt="2024-08-07T14:23:47.411" v="1173" actId="20577"/>
        <pc:sldMkLst>
          <pc:docMk/>
          <pc:sldMk cId="2725117430" sldId="2147469408"/>
        </pc:sldMkLst>
        <pc:spChg chg="add mod">
          <ac:chgData name="Smith, Christopher" userId="55859027-47ff-4ec1-a263-656b30aeb6f0" providerId="ADAL" clId="{F5A20AC0-D745-4FB3-8BC4-95AB51AE5456}" dt="2024-08-07T14:23:47.411" v="1173" actId="20577"/>
          <ac:spMkLst>
            <pc:docMk/>
            <pc:sldMk cId="2725117430" sldId="2147469408"/>
            <ac:spMk id="2" creationId="{68EAAB8C-45EC-220D-13EB-641CEBD96ACA}"/>
          </ac:spMkLst>
        </pc:spChg>
        <pc:spChg chg="mod">
          <ac:chgData name="Smith, Christopher" userId="55859027-47ff-4ec1-a263-656b30aeb6f0" providerId="ADAL" clId="{F5A20AC0-D745-4FB3-8BC4-95AB51AE5456}" dt="2024-08-07T14:08:48.569" v="909" actId="20577"/>
          <ac:spMkLst>
            <pc:docMk/>
            <pc:sldMk cId="2725117430" sldId="2147469408"/>
            <ac:spMk id="22" creationId="{9CFC2841-169D-22C8-52C3-B916F41414CC}"/>
          </ac:spMkLst>
        </pc:spChg>
        <pc:spChg chg="mod">
          <ac:chgData name="Smith, Christopher" userId="55859027-47ff-4ec1-a263-656b30aeb6f0" providerId="ADAL" clId="{F5A20AC0-D745-4FB3-8BC4-95AB51AE5456}" dt="2024-08-07T14:12:53.720" v="1147" actId="20577"/>
          <ac:spMkLst>
            <pc:docMk/>
            <pc:sldMk cId="2725117430" sldId="2147469408"/>
            <ac:spMk id="25" creationId="{B263EB90-2048-CD74-58F8-F5C7D6C97520}"/>
          </ac:spMkLst>
        </pc:spChg>
        <pc:spChg chg="mod">
          <ac:chgData name="Smith, Christopher" userId="55859027-47ff-4ec1-a263-656b30aeb6f0" providerId="ADAL" clId="{F5A20AC0-D745-4FB3-8BC4-95AB51AE5456}" dt="2024-08-07T14:01:58.106" v="422" actId="20577"/>
          <ac:spMkLst>
            <pc:docMk/>
            <pc:sldMk cId="2725117430" sldId="2147469408"/>
            <ac:spMk id="39" creationId="{D70672EF-1A48-0446-BD62-76FB39FE4593}"/>
          </ac:spMkLst>
        </pc:spChg>
        <pc:spChg chg="mod">
          <ac:chgData name="Smith, Christopher" userId="55859027-47ff-4ec1-a263-656b30aeb6f0" providerId="ADAL" clId="{F5A20AC0-D745-4FB3-8BC4-95AB51AE5456}" dt="2024-08-07T13:51:51.930" v="360" actId="20577"/>
          <ac:spMkLst>
            <pc:docMk/>
            <pc:sldMk cId="2725117430" sldId="2147469408"/>
            <ac:spMk id="40" creationId="{84FA8A26-B119-3447-92E3-AD7A6FC26C0A}"/>
          </ac:spMkLst>
        </pc:spChg>
        <pc:spChg chg="mod">
          <ac:chgData name="Smith, Christopher" userId="55859027-47ff-4ec1-a263-656b30aeb6f0" providerId="ADAL" clId="{F5A20AC0-D745-4FB3-8BC4-95AB51AE5456}" dt="2024-08-07T14:05:15.283" v="531"/>
          <ac:spMkLst>
            <pc:docMk/>
            <pc:sldMk cId="2725117430" sldId="2147469408"/>
            <ac:spMk id="43" creationId="{0CA9D582-AE50-2245-91CA-8E1AA0B10B34}"/>
          </ac:spMkLst>
        </pc:spChg>
        <pc:spChg chg="mod">
          <ac:chgData name="Smith, Christopher" userId="55859027-47ff-4ec1-a263-656b30aeb6f0" providerId="ADAL" clId="{F5A20AC0-D745-4FB3-8BC4-95AB51AE5456}" dt="2024-08-07T14:06:42.649" v="612" actId="20577"/>
          <ac:spMkLst>
            <pc:docMk/>
            <pc:sldMk cId="2725117430" sldId="2147469408"/>
            <ac:spMk id="44" creationId="{E0AD1316-04CE-F14E-95B3-D18AE65E1C4B}"/>
          </ac:spMkLst>
        </pc:spChg>
        <pc:spChg chg="mod">
          <ac:chgData name="Smith, Christopher" userId="55859027-47ff-4ec1-a263-656b30aeb6f0" providerId="ADAL" clId="{F5A20AC0-D745-4FB3-8BC4-95AB51AE5456}" dt="2024-08-07T14:06:36.849" v="611" actId="20577"/>
          <ac:spMkLst>
            <pc:docMk/>
            <pc:sldMk cId="2725117430" sldId="2147469408"/>
            <ac:spMk id="47" creationId="{CADF1FB4-92B2-584C-87A0-9F6291E4580F}"/>
          </ac:spMkLst>
        </pc:spChg>
        <pc:spChg chg="mod">
          <ac:chgData name="Smith, Christopher" userId="55859027-47ff-4ec1-a263-656b30aeb6f0" providerId="ADAL" clId="{F5A20AC0-D745-4FB3-8BC4-95AB51AE5456}" dt="2024-08-07T14:10:46.492" v="968" actId="20577"/>
          <ac:spMkLst>
            <pc:docMk/>
            <pc:sldMk cId="2725117430" sldId="2147469408"/>
            <ac:spMk id="50" creationId="{16E3C17E-5CF8-684D-9618-5DF0EB1688DE}"/>
          </ac:spMkLst>
        </pc:spChg>
        <pc:spChg chg="mod">
          <ac:chgData name="Smith, Christopher" userId="55859027-47ff-4ec1-a263-656b30aeb6f0" providerId="ADAL" clId="{F5A20AC0-D745-4FB3-8BC4-95AB51AE5456}" dt="2024-08-07T14:11:50.296" v="1046" actId="20577"/>
          <ac:spMkLst>
            <pc:docMk/>
            <pc:sldMk cId="2725117430" sldId="2147469408"/>
            <ac:spMk id="53" creationId="{B4875029-B5D4-9146-BFF2-737B9A910C8F}"/>
          </ac:spMkLst>
        </pc:spChg>
        <pc:spChg chg="mod">
          <ac:chgData name="Smith, Christopher" userId="55859027-47ff-4ec1-a263-656b30aeb6f0" providerId="ADAL" clId="{F5A20AC0-D745-4FB3-8BC4-95AB51AE5456}" dt="2024-08-07T14:13:09.049" v="1151" actId="20577"/>
          <ac:spMkLst>
            <pc:docMk/>
            <pc:sldMk cId="2725117430" sldId="2147469408"/>
            <ac:spMk id="59" creationId="{6A198BE5-B2CC-D542-AAFF-F274CAD6BB9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B8D995-C156-487A-AB08-D9B63DFA984E}"/>
              </a:ext>
            </a:extLst>
          </p:cNvPr>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E876F7-1650-4C96-81B3-DE2DAE24E20C}"/>
              </a:ext>
            </a:extLst>
          </p:cNvPr>
          <p:cNvSpPr>
            <a:spLocks noGrp="1"/>
          </p:cNvSpPr>
          <p:nvPr>
            <p:ph type="dt" sz="quarter" idx="1"/>
          </p:nvPr>
        </p:nvSpPr>
        <p:spPr>
          <a:xfrm>
            <a:off x="3970937" y="2"/>
            <a:ext cx="3037840" cy="466435"/>
          </a:xfrm>
          <a:prstGeom prst="rect">
            <a:avLst/>
          </a:prstGeom>
        </p:spPr>
        <p:txBody>
          <a:bodyPr vert="horz" lIns="93166" tIns="46582" rIns="93166" bIns="46582" rtlCol="0"/>
          <a:lstStyle>
            <a:lvl1pPr algn="r">
              <a:defRPr sz="1200"/>
            </a:lvl1pPr>
          </a:lstStyle>
          <a:p>
            <a:fld id="{D73D8B48-657D-44D2-8875-F472F49A5E78}" type="datetimeFigureOut">
              <a:rPr lang="en-US" smtClean="0"/>
              <a:t>8/6/2024</a:t>
            </a:fld>
            <a:endParaRPr lang="en-US" dirty="0"/>
          </a:p>
        </p:txBody>
      </p:sp>
      <p:sp>
        <p:nvSpPr>
          <p:cNvPr id="4" name="Footer Placeholder 3">
            <a:extLst>
              <a:ext uri="{FF2B5EF4-FFF2-40B4-BE49-F238E27FC236}">
                <a16:creationId xmlns:a16="http://schemas.microsoft.com/office/drawing/2014/main" id="{60E42CB9-1248-4455-9096-A592CAE6E421}"/>
              </a:ext>
            </a:extLst>
          </p:cNvPr>
          <p:cNvSpPr>
            <a:spLocks noGrp="1"/>
          </p:cNvSpPr>
          <p:nvPr>
            <p:ph type="ftr" sz="quarter" idx="2"/>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42466A0-D473-46DB-ABBA-626EA60A6EC2}"/>
              </a:ext>
            </a:extLst>
          </p:cNvPr>
          <p:cNvSpPr>
            <a:spLocks noGrp="1"/>
          </p:cNvSpPr>
          <p:nvPr>
            <p:ph type="sldNum" sz="quarter" idx="3"/>
          </p:nvPr>
        </p:nvSpPr>
        <p:spPr>
          <a:xfrm>
            <a:off x="3970937" y="8829967"/>
            <a:ext cx="3037840" cy="466434"/>
          </a:xfrm>
          <a:prstGeom prst="rect">
            <a:avLst/>
          </a:prstGeom>
        </p:spPr>
        <p:txBody>
          <a:bodyPr vert="horz" lIns="93166" tIns="46582" rIns="93166" bIns="46582" rtlCol="0" anchor="b"/>
          <a:lstStyle>
            <a:lvl1pPr algn="r">
              <a:defRPr sz="1200"/>
            </a:lvl1pPr>
          </a:lstStyle>
          <a:p>
            <a:fld id="{1919D442-ED73-444D-9CBD-699E80601FAF}" type="slidenum">
              <a:rPr lang="en-US" smtClean="0"/>
              <a:t>‹#›</a:t>
            </a:fld>
            <a:endParaRPr lang="en-US" dirty="0"/>
          </a:p>
        </p:txBody>
      </p:sp>
    </p:spTree>
    <p:extLst>
      <p:ext uri="{BB962C8B-B14F-4D97-AF65-F5344CB8AC3E}">
        <p14:creationId xmlns:p14="http://schemas.microsoft.com/office/powerpoint/2010/main" val="1175546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66" tIns="46582" rIns="93166" bIns="46582" rtlCol="0"/>
          <a:lstStyle>
            <a:lvl1pPr algn="l">
              <a:defRPr sz="1200"/>
            </a:lvl1pPr>
          </a:lstStyle>
          <a:p>
            <a:endParaRPr lang="en-US" dirty="0"/>
          </a:p>
        </p:txBody>
      </p:sp>
      <p:sp>
        <p:nvSpPr>
          <p:cNvPr id="3" name="Date Placeholder 2"/>
          <p:cNvSpPr>
            <a:spLocks noGrp="1"/>
          </p:cNvSpPr>
          <p:nvPr>
            <p:ph type="dt" idx="1"/>
          </p:nvPr>
        </p:nvSpPr>
        <p:spPr>
          <a:xfrm>
            <a:off x="3970937" y="2"/>
            <a:ext cx="3037840" cy="466435"/>
          </a:xfrm>
          <a:prstGeom prst="rect">
            <a:avLst/>
          </a:prstGeom>
        </p:spPr>
        <p:txBody>
          <a:bodyPr vert="horz" lIns="93166" tIns="46582" rIns="93166" bIns="46582" rtlCol="0"/>
          <a:lstStyle>
            <a:lvl1pPr algn="r">
              <a:defRPr sz="1200"/>
            </a:lvl1pPr>
          </a:lstStyle>
          <a:p>
            <a:fld id="{DD14BD18-FE0B-E14C-82DD-406AB6ACAEDB}" type="datetimeFigureOut">
              <a:rPr lang="en-US" smtClean="0"/>
              <a:t>8/6/2024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2" rIns="93166" bIns="46582"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66" tIns="46582" rIns="93166"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3166" tIns="46582" rIns="93166" bIns="4658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7" y="8829967"/>
            <a:ext cx="3037840" cy="466434"/>
          </a:xfrm>
          <a:prstGeom prst="rect">
            <a:avLst/>
          </a:prstGeom>
        </p:spPr>
        <p:txBody>
          <a:bodyPr vert="horz" lIns="93166" tIns="46582" rIns="93166" bIns="46582" rtlCol="0" anchor="b"/>
          <a:lstStyle>
            <a:lvl1pPr algn="r">
              <a:defRPr sz="1200"/>
            </a:lvl1pPr>
          </a:lstStyle>
          <a:p>
            <a:fld id="{55D387F3-4B50-6449-9F75-FA0BCFBAAE64}" type="slidenum">
              <a:rPr lang="en-US" smtClean="0"/>
              <a:t>‹#›</a:t>
            </a:fld>
            <a:endParaRPr lang="en-US" dirty="0"/>
          </a:p>
        </p:txBody>
      </p:sp>
    </p:spTree>
    <p:extLst>
      <p:ext uri="{BB962C8B-B14F-4D97-AF65-F5344CB8AC3E}">
        <p14:creationId xmlns:p14="http://schemas.microsoft.com/office/powerpoint/2010/main" val="5957382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 County Department of Public Health’s Epidemiology Unit is leading an effort to design and deploy an online health atlas for suburban Cook County. We envision the atlas to be a platform for sharing a wealth of information to improve public health awareness and individual, agency decision-making.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Data briefs</a:t>
            </a:r>
            <a:r>
              <a:rPr lang="en-US" dirty="0"/>
              <a:t>: Data briefs are typically short (approximately 1,500), formal, yet widely accessible (i.e., written in a language style that is accessible to a broader audience), documents that present key information on a particular, oftentimes current and/or emerging public health-related topic. Data briefs typically include a brief background on the topic, its overall social relevance and how the topic examined pertains to and aligns with various CCH and CCDPH goals, initiatives and objectives. Because of their brevity, data briefs tend to focus on the presentation of data in tables, charts and maps using descriptive statistics as opposed to more robust data analysis and/or inferential statistics. Data briefs may be carried out by a single author representing one unit or numerous authors across multiple units. Prior to publication (often in both printable PDF format and a more interactive HTML formats) on a CCDPH web page, briefs are commonly reviewed by a select editorial and communication staff as well as Department leadership.</a:t>
            </a:r>
          </a:p>
          <a:p>
            <a:endParaRPr lang="en-US" i="1" dirty="0"/>
          </a:p>
          <a:p>
            <a:r>
              <a:rPr lang="en-US" i="1" dirty="0"/>
              <a:t>Reports</a:t>
            </a:r>
            <a:r>
              <a:rPr lang="en-US" dirty="0"/>
              <a:t>: Reports are longer (&gt;1,500 words) versions of a data brief that explore multiple public health topics or a single topic in greater depth than a data brief allows. Reports may be produced as part of CCDPH's accreditation process (e.g., Community Health Status Assessment or CHSA) or to fulfill other department objectives.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387F3-4B50-6449-9F75-FA0BCFBAA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313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C725F24-7AE1-CB46-B361-47BA8F345F3D}" type="slidenum">
              <a:rPr lang="en-US" smtClean="0"/>
              <a:t>6</a:t>
            </a:fld>
            <a:endParaRPr lang="en-US"/>
          </a:p>
        </p:txBody>
      </p:sp>
    </p:spTree>
    <p:extLst>
      <p:ext uri="{BB962C8B-B14F-4D97-AF65-F5344CB8AC3E}">
        <p14:creationId xmlns:p14="http://schemas.microsoft.com/office/powerpoint/2010/main" val="1964983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C725F24-7AE1-CB46-B361-47BA8F345F3D}" type="slidenum">
              <a:rPr lang="en-US" smtClean="0"/>
              <a:t>7</a:t>
            </a:fld>
            <a:endParaRPr lang="en-US"/>
          </a:p>
        </p:txBody>
      </p:sp>
    </p:spTree>
    <p:extLst>
      <p:ext uri="{BB962C8B-B14F-4D97-AF65-F5344CB8AC3E}">
        <p14:creationId xmlns:p14="http://schemas.microsoft.com/office/powerpoint/2010/main" val="241862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24572" y="2290398"/>
            <a:ext cx="4342856" cy="1219565"/>
          </a:xfrm>
        </p:spPr>
        <p:txBody>
          <a:bodyPr anchor="b"/>
          <a:lstStyle>
            <a:lvl1pPr algn="ctr">
              <a:defRPr sz="8000"/>
            </a:lvl1pPr>
          </a:lstStyle>
          <a:p>
            <a:r>
              <a:rPr lang="en-US" dirty="0"/>
              <a:t>Main Title</a:t>
            </a:r>
          </a:p>
        </p:txBody>
      </p:sp>
      <p:sp>
        <p:nvSpPr>
          <p:cNvPr id="3" name="Subtitle 2"/>
          <p:cNvSpPr>
            <a:spLocks noGrp="1"/>
          </p:cNvSpPr>
          <p:nvPr>
            <p:ph type="subTitle" idx="1" hasCustomPrompt="1"/>
          </p:nvPr>
        </p:nvSpPr>
        <p:spPr>
          <a:xfrm>
            <a:off x="1303867" y="3602038"/>
            <a:ext cx="9584266" cy="599588"/>
          </a:xfrm>
        </p:spPr>
        <p:txBody>
          <a:bodyPr vert="horz" wrap="square" lIns="91440" tIns="45720" rIns="91440" bIns="45720" rtlCol="0">
            <a:spAutoFit/>
          </a:bodyPr>
          <a:lstStyle>
            <a:lvl1pPr marL="0" indent="0" algn="ctr">
              <a:buNone/>
              <a:defRPr lang="en-US" sz="3600" dirty="0">
                <a:solidFill>
                  <a:srgbClr val="21B6C1"/>
                </a:solidFill>
                <a:latin typeface="brandon_grotesquebold" panose="020B0604020202020204" charset="0"/>
              </a:defRPr>
            </a:lvl1pPr>
          </a:lstStyle>
          <a:p>
            <a:pPr lvl="0"/>
            <a:r>
              <a:rPr lang="en-US" dirty="0"/>
              <a:t>Subtitles</a:t>
            </a:r>
          </a:p>
        </p:txBody>
      </p:sp>
      <p:sp>
        <p:nvSpPr>
          <p:cNvPr id="4" name="Date Placeholder 3"/>
          <p:cNvSpPr>
            <a:spLocks noGrp="1"/>
          </p:cNvSpPr>
          <p:nvPr>
            <p:ph type="dt" sz="half" idx="10"/>
          </p:nvPr>
        </p:nvSpPr>
        <p:spPr/>
        <p:txBody>
          <a:bodyPr/>
          <a:lstStyle/>
          <a:p>
            <a:fld id="{89C42E98-4098-476D-9833-F58CE30DB6F9}" type="datetimeFigureOut">
              <a:rPr lang="en-US" smtClean="0"/>
              <a:t>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25162604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none" baseline="0">
                <a:solidFill>
                  <a:schemeClr val="accent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40602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title w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882572"/>
            <a:ext cx="10972800" cy="2061029"/>
          </a:xfrm>
        </p:spPr>
        <p:txBody>
          <a:bodyPr anchor="t"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1219200"/>
            <a:ext cx="10972800" cy="2489200"/>
          </a:xfrm>
        </p:spPr>
        <p:txBody>
          <a:bodyPr anchor="b"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764922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sheet product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647372"/>
            <a:ext cx="10972800" cy="1400629"/>
          </a:xfrm>
        </p:spPr>
        <p:txBody>
          <a:bodyPr anchor="b" anchorCtr="0">
            <a:normAutofit/>
          </a:bodyPr>
          <a:lstStyle>
            <a:lvl1pPr marL="0" indent="0" algn="ctr">
              <a:buNone/>
              <a:defRPr sz="3600" cap="all"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3"/>
          </p:nvPr>
        </p:nvSpPr>
        <p:spPr>
          <a:xfrm>
            <a:off x="609600" y="3258457"/>
            <a:ext cx="10972800" cy="2786744"/>
          </a:xfrm>
        </p:spPr>
        <p:txBody>
          <a:bodyPr anchor="t" anchorCtr="0">
            <a:normAutofit/>
          </a:bodyPr>
          <a:lstStyle>
            <a:lvl1pPr marL="0" indent="0" algn="ctr">
              <a:buFontTx/>
              <a:buNone/>
              <a:defRPr sz="4400" baseline="0">
                <a:solidFill>
                  <a:schemeClr val="accent6"/>
                </a:solidFill>
                <a:latin typeface="+mj-lt"/>
              </a:defRPr>
            </a:lvl1pPr>
            <a:lvl2pPr marL="457200" indent="0" algn="ctr">
              <a:buFontTx/>
              <a:buNone/>
              <a:defRPr baseline="0">
                <a:solidFill>
                  <a:schemeClr val="accent6"/>
                </a:solidFill>
                <a:latin typeface="+mj-lt"/>
              </a:defRPr>
            </a:lvl2pPr>
            <a:lvl3pPr marL="914400" indent="0" algn="ctr">
              <a:buFontTx/>
              <a:buNone/>
              <a:defRPr baseline="0">
                <a:solidFill>
                  <a:schemeClr val="accent6"/>
                </a:solidFill>
                <a:latin typeface="+mj-lt"/>
              </a:defRPr>
            </a:lvl3pPr>
            <a:lvl4pPr marL="1371600" indent="0" algn="ctr">
              <a:buFontTx/>
              <a:buNone/>
              <a:defRPr baseline="0">
                <a:solidFill>
                  <a:schemeClr val="accent6"/>
                </a:solidFill>
                <a:latin typeface="+mj-lt"/>
              </a:defRPr>
            </a:lvl4pPr>
            <a:lvl5pPr marL="1828800" indent="0" algn="ctr">
              <a:buFontTx/>
              <a:buNone/>
              <a:defRPr baseline="0">
                <a:solidFill>
                  <a:schemeClr val="accent6"/>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148901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4095" y="1480458"/>
            <a:ext cx="10576077" cy="4463142"/>
          </a:xfrm>
        </p:spPr>
        <p:txBody>
          <a:bodyPr anchor="ctr" anchorCtr="0">
            <a:normAutofit/>
          </a:bodyPr>
          <a:lstStyle>
            <a:lvl1pPr marL="0" indent="0" algn="ctr">
              <a:buNone/>
              <a:defRPr sz="4000" cap="all" baseline="0">
                <a:solidFill>
                  <a:srgbClr val="0040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981330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587220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102129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40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692359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229"/>
            <a:ext cx="5384800" cy="41159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152389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77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FE9A43-5DDE-E643-974E-97AF5E266401}" type="slidenum">
              <a:rPr lang="en-US" smtClean="0"/>
              <a:t>‹#›</a:t>
            </a:fld>
            <a:endParaRPr lang="en-US"/>
          </a:p>
        </p:txBody>
      </p:sp>
      <p:sp>
        <p:nvSpPr>
          <p:cNvPr id="10" name="Text Placeholder 7"/>
          <p:cNvSpPr>
            <a:spLocks noGrp="1"/>
          </p:cNvSpPr>
          <p:nvPr>
            <p:ph type="body" sz="quarter" idx="13"/>
          </p:nvPr>
        </p:nvSpPr>
        <p:spPr>
          <a:xfrm>
            <a:off x="609599" y="1"/>
            <a:ext cx="9826271" cy="798513"/>
          </a:xfrm>
        </p:spPr>
        <p:txBody>
          <a:bodyPr wrap="none" lIns="0" tIns="0" rIns="0" bIns="0" anchor="ctr" anchorCtr="0">
            <a:noAutofit/>
          </a:bodyPr>
          <a:lstStyle>
            <a:lvl1pPr marL="0" indent="0">
              <a:buFontTx/>
              <a:buNone/>
              <a:defRPr sz="2400" cap="all">
                <a:solidFill>
                  <a:schemeClr val="accent5">
                    <a:lumMod val="40000"/>
                    <a:lumOff val="60000"/>
                  </a:schemeClr>
                </a:solidFill>
              </a:defRPr>
            </a:lvl1pPr>
          </a:lstStyle>
          <a:p>
            <a:pPr lvl="0"/>
            <a:r>
              <a:rPr lang="en-US" dirty="0"/>
              <a:t>Click to edit Master text styles</a:t>
            </a:r>
          </a:p>
        </p:txBody>
      </p:sp>
    </p:spTree>
    <p:extLst>
      <p:ext uri="{BB962C8B-B14F-4D97-AF65-F5344CB8AC3E}">
        <p14:creationId xmlns:p14="http://schemas.microsoft.com/office/powerpoint/2010/main" val="1282009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399021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Content Placeholder 2"/>
          <p:cNvSpPr>
            <a:spLocks noGrp="1"/>
          </p:cNvSpPr>
          <p:nvPr>
            <p:ph idx="1" hasCustomPrompt="1"/>
          </p:nvPr>
        </p:nvSpPr>
        <p:spPr>
          <a:xfrm>
            <a:off x="838200" y="1699681"/>
            <a:ext cx="10515600" cy="627351"/>
          </a:xfrm>
        </p:spPr>
        <p:txBody>
          <a:bodyPr vert="horz" lIns="91440" tIns="45720" rIns="91440" bIns="45720" rtlCol="0">
            <a:spAutoFit/>
          </a:bodyPr>
          <a:lstStyle>
            <a:lvl1pPr>
              <a:defRPr lang="en-US" sz="1800" b="0" i="0" dirty="0" smtClean="0">
                <a:latin typeface="Georgia" panose="02040502050405020303" pitchFamily="18" charset="0"/>
              </a:defRPr>
            </a:lvl1pPr>
            <a:lvl2pPr>
              <a:defRPr lang="en-US" sz="1600" b="0" i="0" baseline="0" dirty="0">
                <a:latin typeface="Georgia" panose="02040502050405020303" pitchFamily="18" charset="0"/>
              </a:defRPr>
            </a:lvl2pPr>
          </a:lstStyle>
          <a:p>
            <a:pPr marL="0" lvl="0" indent="0">
              <a:buFontTx/>
              <a:buNone/>
            </a:pPr>
            <a:r>
              <a:rPr lang="en-US" dirty="0"/>
              <a:t>Edit Master text styles</a:t>
            </a:r>
          </a:p>
          <a:p>
            <a:pPr lvl="1">
              <a:buClr>
                <a:srgbClr val="21B6C1"/>
              </a:buClr>
            </a:pPr>
            <a:r>
              <a:rPr lang="en-US" dirty="0"/>
              <a:t>Second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521D8-0276-7043-A50F-48E286C59F7E}" type="slidenum">
              <a:rPr lang="en-US" smtClean="0"/>
              <a:pPr/>
              <a:t>‹#›</a:t>
            </a:fld>
            <a:endParaRPr lang="en-US" dirty="0"/>
          </a:p>
        </p:txBody>
      </p:sp>
      <p:pic>
        <p:nvPicPr>
          <p:cNvPr id="7" name="Picture 6">
            <a:extLst>
              <a:ext uri="{FF2B5EF4-FFF2-40B4-BE49-F238E27FC236}">
                <a16:creationId xmlns:a16="http://schemas.microsoft.com/office/drawing/2014/main" id="{1A087746-E11E-6F4B-816B-3AE4E3AB7A52}"/>
              </a:ext>
            </a:extLst>
          </p:cNvPr>
          <p:cNvPicPr>
            <a:picLocks noChangeAspect="1"/>
          </p:cNvPicPr>
          <p:nvPr userDrawn="1"/>
        </p:nvPicPr>
        <p:blipFill>
          <a:blip r:embed="rId2"/>
          <a:stretch>
            <a:fillRect/>
          </a:stretch>
        </p:blipFill>
        <p:spPr>
          <a:xfrm>
            <a:off x="838200" y="6422541"/>
            <a:ext cx="3425657" cy="232741"/>
          </a:xfrm>
          <a:prstGeom prst="rect">
            <a:avLst/>
          </a:prstGeom>
        </p:spPr>
      </p:pic>
    </p:spTree>
    <p:extLst>
      <p:ext uri="{BB962C8B-B14F-4D97-AF65-F5344CB8AC3E}">
        <p14:creationId xmlns:p14="http://schemas.microsoft.com/office/powerpoint/2010/main" val="425876232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FE9A43-5DDE-E643-974E-97AF5E266401}" type="slidenum">
              <a:rPr lang="en-US" smtClean="0"/>
              <a:t>‹#›</a:t>
            </a:fld>
            <a:endParaRPr lang="en-US"/>
          </a:p>
        </p:txBody>
      </p:sp>
    </p:spTree>
    <p:extLst>
      <p:ext uri="{BB962C8B-B14F-4D97-AF65-F5344CB8AC3E}">
        <p14:creationId xmlns:p14="http://schemas.microsoft.com/office/powerpoint/2010/main" val="2608248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1502228"/>
            <a:ext cx="4011084" cy="783772"/>
          </a:xfrm>
        </p:spPr>
        <p:txBody>
          <a:bodyPr lIns="0" tIns="0" rIns="0" bIns="0" anchor="b"/>
          <a:lstStyle>
            <a:lvl1pPr algn="l">
              <a:defRPr sz="20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766733" y="1502229"/>
            <a:ext cx="6815667" cy="46239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2380344"/>
            <a:ext cx="4011084" cy="3745820"/>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3815486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next t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31258"/>
            <a:ext cx="5418667" cy="950686"/>
          </a:xfrm>
        </p:spPr>
        <p:txBody>
          <a:bodyPr lIns="0" tIns="0" rIns="0" bIns="0" anchor="t" anchorCtr="0">
            <a:no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241142" y="1531257"/>
            <a:ext cx="5341257" cy="459490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09600" y="2569029"/>
            <a:ext cx="5418667" cy="3504746"/>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6545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next to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6603" y="1451428"/>
            <a:ext cx="5418667" cy="783772"/>
          </a:xfrm>
        </p:spPr>
        <p:txBody>
          <a:bodyPr lIns="0" tIns="0" rIns="0" bIns="0" anchor="t" anchorCtr="0">
            <a:noAutofit/>
          </a:bodyPr>
          <a:lstStyle>
            <a:lvl1pPr algn="l">
              <a:defRPr sz="2800" b="1">
                <a:solidFill>
                  <a:srgbClr val="0077A0"/>
                </a:solidFill>
              </a:defRPr>
            </a:lvl1pPr>
          </a:lstStyle>
          <a:p>
            <a:r>
              <a:rPr lang="en-US" dirty="0"/>
              <a:t>Click to edit Master title style</a:t>
            </a:r>
          </a:p>
        </p:txBody>
      </p:sp>
      <p:sp>
        <p:nvSpPr>
          <p:cNvPr id="3" name="Content Placeholder 2"/>
          <p:cNvSpPr>
            <a:spLocks noGrp="1"/>
          </p:cNvSpPr>
          <p:nvPr>
            <p:ph idx="1"/>
          </p:nvPr>
        </p:nvSpPr>
        <p:spPr>
          <a:xfrm>
            <a:off x="609601" y="1458687"/>
            <a:ext cx="5341257" cy="46674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ext Placeholder 8"/>
          <p:cNvSpPr>
            <a:spLocks noGrp="1"/>
          </p:cNvSpPr>
          <p:nvPr>
            <p:ph type="body" sz="quarter" idx="14"/>
          </p:nvPr>
        </p:nvSpPr>
        <p:spPr>
          <a:xfrm>
            <a:off x="6376603" y="2460172"/>
            <a:ext cx="5418667" cy="3613603"/>
          </a:xfrm>
        </p:spPr>
        <p:txBody>
          <a:bodyPr/>
          <a:lstStyle>
            <a:lvl1pPr>
              <a:defRPr sz="2800">
                <a:solidFill>
                  <a:schemeClr val="tx1"/>
                </a:solidFill>
              </a:defRPr>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0577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1143"/>
            <a:ext cx="7315200" cy="39619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480457"/>
            <a:ext cx="7315200" cy="3425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FE9A43-5DDE-E643-974E-97AF5E266401}" type="slidenum">
              <a:rPr lang="en-US" smtClean="0"/>
              <a:t>‹#›</a:t>
            </a:fld>
            <a:endParaRPr lang="en-US"/>
          </a:p>
        </p:txBody>
      </p:sp>
      <p:sp>
        <p:nvSpPr>
          <p:cNvPr id="9" name="Title 1"/>
          <p:cNvSpPr txBox="1">
            <a:spLocks/>
          </p:cNvSpPr>
          <p:nvPr userDrawn="1"/>
        </p:nvSpPr>
        <p:spPr>
          <a:xfrm>
            <a:off x="609600" y="319316"/>
            <a:ext cx="10972800" cy="754743"/>
          </a:xfrm>
          <a:prstGeom prst="rect">
            <a:avLst/>
          </a:prstGeom>
        </p:spPr>
        <p:txBody>
          <a:bodyPr vert="horz" lIns="91440" tIns="45720" rIns="91440" bIns="45720" rtlCol="0" anchor="b" anchorCtr="0">
            <a:norm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sz="3600" dirty="0"/>
              <a:t>Click to edit Master title style</a:t>
            </a:r>
          </a:p>
        </p:txBody>
      </p:sp>
    </p:spTree>
    <p:extLst>
      <p:ext uri="{BB962C8B-B14F-4D97-AF65-F5344CB8AC3E}">
        <p14:creationId xmlns:p14="http://schemas.microsoft.com/office/powerpoint/2010/main" val="250074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5807"/>
            <a:ext cx="2472152" cy="712311"/>
          </a:xfrm>
        </p:spPr>
        <p:txBody>
          <a:bodyPr vert="horz" wrap="none" lIns="91440" tIns="45720" rIns="91440" bIns="45720" rtlCol="0" anchor="ctr">
            <a:spAutoFit/>
          </a:bodyPr>
          <a:lstStyle>
            <a:lvl1pPr>
              <a:defRPr lang="en-US" b="0" i="0" dirty="0">
                <a:solidFill>
                  <a:srgbClr val="0C2340"/>
                </a:solidFill>
                <a:latin typeface="brandon_grotesquebold" panose="02000803000000000000" pitchFamily="2" charset="0"/>
              </a:defRPr>
            </a:lvl1pPr>
          </a:lstStyle>
          <a:p>
            <a:pPr lvl="0"/>
            <a:r>
              <a:rPr lang="en-US" dirty="0"/>
              <a:t>Main Title</a:t>
            </a:r>
          </a:p>
        </p:txBody>
      </p:sp>
      <p:sp>
        <p:nvSpPr>
          <p:cNvPr id="3" name="Date Placeholder 2"/>
          <p:cNvSpPr>
            <a:spLocks noGrp="1"/>
          </p:cNvSpPr>
          <p:nvPr>
            <p:ph type="dt" sz="half" idx="10"/>
          </p:nvPr>
        </p:nvSpPr>
        <p:spPr/>
        <p:txBody>
          <a:bodyPr/>
          <a:lstStyle/>
          <a:p>
            <a:fld id="{89C42E98-4098-476D-9833-F58CE30DB6F9}" type="datetimeFigureOut">
              <a:rPr lang="en-US" smtClean="0"/>
              <a:t>8/6/2024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3C01B4FD-99C9-F74B-94DE-03D99522A380}"/>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16E18A3-441B-AC46-92C3-4C3F4924C372}"/>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1507433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6B683-8991-A548-BE9F-632DA08AC456}"/>
              </a:ext>
            </a:extLst>
          </p:cNvPr>
          <p:cNvSpPr/>
          <p:nvPr userDrawn="1"/>
        </p:nvSpPr>
        <p:spPr>
          <a:xfrm>
            <a:off x="694586" y="6181344"/>
            <a:ext cx="4688541"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9C42E98-4098-476D-9833-F58CE30DB6F9}" type="datetimeFigureOut">
              <a:rPr lang="en-US" smtClean="0"/>
              <a:t>8/6/2024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B4C66670-50C1-924E-BD67-8081A34E92F7}"/>
              </a:ext>
            </a:extLst>
          </p:cNvPr>
          <p:cNvPicPr>
            <a:picLocks noChangeAspect="1"/>
          </p:cNvPicPr>
          <p:nvPr userDrawn="1"/>
        </p:nvPicPr>
        <p:blipFill>
          <a:blip r:embed="rId2"/>
          <a:stretch>
            <a:fillRect/>
          </a:stretch>
        </p:blipFill>
        <p:spPr>
          <a:xfrm>
            <a:off x="838200" y="6422541"/>
            <a:ext cx="3425657" cy="232741"/>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96FF6CC-F7C2-EC4B-944D-859BEB13709F}"/>
              </a:ext>
            </a:extLst>
          </p:cNvPr>
          <p:cNvPicPr>
            <a:picLocks noChangeAspect="1"/>
          </p:cNvPicPr>
          <p:nvPr userDrawn="1"/>
        </p:nvPicPr>
        <p:blipFill>
          <a:blip r:embed="rId3"/>
          <a:stretch>
            <a:fillRect/>
          </a:stretch>
        </p:blipFill>
        <p:spPr>
          <a:xfrm>
            <a:off x="4469266" y="6245564"/>
            <a:ext cx="769538" cy="586693"/>
          </a:xfrm>
          <a:prstGeom prst="rect">
            <a:avLst/>
          </a:prstGeom>
        </p:spPr>
      </p:pic>
    </p:spTree>
    <p:extLst>
      <p:ext uri="{BB962C8B-B14F-4D97-AF65-F5344CB8AC3E}">
        <p14:creationId xmlns:p14="http://schemas.microsoft.com/office/powerpoint/2010/main" val="3581709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92701" y="6356350"/>
            <a:ext cx="2743200" cy="365125"/>
          </a:xfrm>
        </p:spPr>
        <p:txBody>
          <a:bodyPr/>
          <a:lstStyle/>
          <a:p>
            <a:fld id="{89C42E98-4098-476D-9833-F58CE30DB6F9}" type="datetimeFigureOut">
              <a:rPr lang="en-US" smtClean="0"/>
              <a:t>8/6/2024</a:t>
            </a:fld>
            <a:endParaRPr lang="en-US"/>
          </a:p>
        </p:txBody>
      </p:sp>
      <p:sp>
        <p:nvSpPr>
          <p:cNvPr id="4" name="Slide Number Placeholder 3"/>
          <p:cNvSpPr>
            <a:spLocks noGrp="1"/>
          </p:cNvSpPr>
          <p:nvPr>
            <p:ph type="sldNum" sz="quarter" idx="12"/>
          </p:nvPr>
        </p:nvSpPr>
        <p:spPr/>
        <p:txBody>
          <a:bodyPr/>
          <a:lstStyle/>
          <a:p>
            <a:fld id="{EAC521D8-0276-7043-A50F-48E286C59F7E}" type="slidenum">
              <a:rPr lang="en-US" smtClean="0"/>
              <a:pPr/>
              <a:t>‹#›</a:t>
            </a:fld>
            <a:endParaRPr lang="en-US" dirty="0"/>
          </a:p>
        </p:txBody>
      </p:sp>
    </p:spTree>
    <p:extLst>
      <p:ext uri="{BB962C8B-B14F-4D97-AF65-F5344CB8AC3E}">
        <p14:creationId xmlns:p14="http://schemas.microsoft.com/office/powerpoint/2010/main" val="18134770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505"/>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spTree>
    <p:extLst>
      <p:ext uri="{BB962C8B-B14F-4D97-AF65-F5344CB8AC3E}">
        <p14:creationId xmlns:p14="http://schemas.microsoft.com/office/powerpoint/2010/main" val="40436850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2">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8C35B-64A5-C145-97B5-358E63902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1" name="Title 1">
            <a:extLst>
              <a:ext uri="{FF2B5EF4-FFF2-40B4-BE49-F238E27FC236}">
                <a16:creationId xmlns:a16="http://schemas.microsoft.com/office/drawing/2014/main" id="{B161E867-BE1E-6649-B374-07E6B2E20AC7}"/>
              </a:ext>
            </a:extLst>
          </p:cNvPr>
          <p:cNvSpPr>
            <a:spLocks noGrp="1"/>
          </p:cNvSpPr>
          <p:nvPr>
            <p:ph type="ctrTitle" hasCustomPrompt="1"/>
          </p:nvPr>
        </p:nvSpPr>
        <p:spPr>
          <a:xfrm>
            <a:off x="698977" y="887202"/>
            <a:ext cx="5756704" cy="1588897"/>
          </a:xfrm>
          <a:blipFill dpi="0" rotWithShape="1">
            <a:blip r:embed="rId3"/>
            <a:srcRect/>
            <a:tile tx="0" ty="0" sx="100000" sy="100000" flip="none" algn="tr"/>
          </a:blipFill>
        </p:spPr>
        <p:txBody>
          <a:bodyPr wrap="none" tIns="457200" rIns="548640" bIns="0" anchor="b">
            <a:spAutoFit/>
          </a:bodyPr>
          <a:lstStyle>
            <a:lvl1pPr algn="l">
              <a:defRPr sz="8000" b="0" i="0">
                <a:solidFill>
                  <a:schemeClr val="bg1"/>
                </a:solidFill>
                <a:latin typeface="brandon_grotesquebold" panose="02000803000000000000" pitchFamily="2" charset="0"/>
              </a:defRPr>
            </a:lvl1pPr>
          </a:lstStyle>
          <a:p>
            <a:r>
              <a:rPr lang="en-US" dirty="0"/>
              <a:t>Section Title</a:t>
            </a:r>
          </a:p>
        </p:txBody>
      </p:sp>
      <p:sp>
        <p:nvSpPr>
          <p:cNvPr id="8" name="Text Placeholder 5">
            <a:extLst>
              <a:ext uri="{FF2B5EF4-FFF2-40B4-BE49-F238E27FC236}">
                <a16:creationId xmlns:a16="http://schemas.microsoft.com/office/drawing/2014/main" id="{99DD4C66-9AE1-4991-9A6D-B519B8E4DAFC}"/>
              </a:ext>
            </a:extLst>
          </p:cNvPr>
          <p:cNvSpPr>
            <a:spLocks noGrp="1"/>
          </p:cNvSpPr>
          <p:nvPr>
            <p:ph type="body" sz="quarter" idx="10" hasCustomPrompt="1"/>
          </p:nvPr>
        </p:nvSpPr>
        <p:spPr>
          <a:xfrm>
            <a:off x="698500" y="2476500"/>
            <a:ext cx="3446777" cy="766748"/>
          </a:xfrm>
        </p:spPr>
        <p:txBody>
          <a:bodyPr wrap="none">
            <a:spAutoFit/>
          </a:bodyPr>
          <a:lstStyle>
            <a:lvl1pPr marL="0" indent="0" algn="l">
              <a:buNone/>
              <a:defRPr sz="4000">
                <a:solidFill>
                  <a:srgbClr val="21B6C1"/>
                </a:solidFill>
                <a:latin typeface="brandon_grotesquebold" panose="02000803000000000000" pitchFamily="2" charset="0"/>
              </a:defRPr>
            </a:lvl1pPr>
            <a:lvl2pPr marL="457200" indent="0">
              <a:buNone/>
              <a:defRPr sz="4000">
                <a:latin typeface="Brandon Grotesque Bold" panose="020B0803020203060202" pitchFamily="34" charset="0"/>
              </a:defRPr>
            </a:lvl2pPr>
            <a:lvl3pPr marL="914400" indent="0">
              <a:buNone/>
              <a:defRPr sz="4000">
                <a:latin typeface="Brandon Grotesque Bold" panose="020B0803020203060202" pitchFamily="34" charset="0"/>
              </a:defRPr>
            </a:lvl3pPr>
            <a:lvl4pPr marL="1371600" indent="0">
              <a:buNone/>
              <a:defRPr sz="4000">
                <a:latin typeface="Brandon Grotesque Bold" panose="020B0803020203060202" pitchFamily="34" charset="0"/>
              </a:defRPr>
            </a:lvl4pPr>
            <a:lvl5pPr marL="1828800" indent="0">
              <a:buNone/>
              <a:defRPr sz="4000">
                <a:latin typeface="Brandon Grotesque Bold" panose="020B0803020203060202" pitchFamily="34" charset="0"/>
              </a:defRPr>
            </a:lvl5pPr>
          </a:lstStyle>
          <a:p>
            <a:pPr lvl="0"/>
            <a:r>
              <a:rPr lang="en-US" dirty="0"/>
              <a:t>Section Subtitle</a:t>
            </a:r>
          </a:p>
        </p:txBody>
      </p:sp>
      <p:pic>
        <p:nvPicPr>
          <p:cNvPr id="14" name="Picture 13">
            <a:extLst>
              <a:ext uri="{FF2B5EF4-FFF2-40B4-BE49-F238E27FC236}">
                <a16:creationId xmlns:a16="http://schemas.microsoft.com/office/drawing/2014/main" id="{55FE840C-19DD-B740-AAF8-35A653510AC3}"/>
              </a:ext>
            </a:extLst>
          </p:cNvPr>
          <p:cNvPicPr>
            <a:picLocks noChangeAspect="1"/>
          </p:cNvPicPr>
          <p:nvPr userDrawn="1"/>
        </p:nvPicPr>
        <p:blipFill>
          <a:blip r:embed="rId4"/>
          <a:stretch>
            <a:fillRect/>
          </a:stretch>
        </p:blipFill>
        <p:spPr>
          <a:xfrm>
            <a:off x="7528367" y="6237346"/>
            <a:ext cx="3425657" cy="23274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DDB6453-7E0A-F94F-BCB0-FD76DF1DE7F3}"/>
              </a:ext>
            </a:extLst>
          </p:cNvPr>
          <p:cNvPicPr>
            <a:picLocks noChangeAspect="1"/>
          </p:cNvPicPr>
          <p:nvPr userDrawn="1"/>
        </p:nvPicPr>
        <p:blipFill>
          <a:blip r:embed="rId5"/>
          <a:stretch>
            <a:fillRect/>
          </a:stretch>
        </p:blipFill>
        <p:spPr>
          <a:xfrm>
            <a:off x="11159433" y="6060369"/>
            <a:ext cx="769538" cy="586693"/>
          </a:xfrm>
          <a:prstGeom prst="rect">
            <a:avLst/>
          </a:prstGeom>
        </p:spPr>
      </p:pic>
    </p:spTree>
    <p:extLst>
      <p:ext uri="{BB962C8B-B14F-4D97-AF65-F5344CB8AC3E}">
        <p14:creationId xmlns:p14="http://schemas.microsoft.com/office/powerpoint/2010/main" val="323902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8D2DC-8165-9761-AA44-3BD75B043107}"/>
              </a:ext>
            </a:extLst>
          </p:cNvPr>
          <p:cNvPicPr>
            <a:picLocks noChangeAspect="1"/>
          </p:cNvPicPr>
          <p:nvPr userDrawn="1"/>
        </p:nvPicPr>
        <p:blipFill>
          <a:blip r:embed="rId2"/>
          <a:stretch>
            <a:fillRect/>
          </a:stretch>
        </p:blipFill>
        <p:spPr>
          <a:xfrm>
            <a:off x="848868" y="6225854"/>
            <a:ext cx="1752600" cy="381000"/>
          </a:xfrm>
          <a:prstGeom prst="rect">
            <a:avLst/>
          </a:prstGeom>
        </p:spPr>
      </p:pic>
      <p:pic>
        <p:nvPicPr>
          <p:cNvPr id="3" name="Picture 2">
            <a:extLst>
              <a:ext uri="{FF2B5EF4-FFF2-40B4-BE49-F238E27FC236}">
                <a16:creationId xmlns:a16="http://schemas.microsoft.com/office/drawing/2014/main" id="{7C3780E0-D33D-A9B3-E755-598ACCB9279F}"/>
              </a:ext>
            </a:extLst>
          </p:cNvPr>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799662" y="6229078"/>
            <a:ext cx="1579412" cy="404166"/>
          </a:xfrm>
          <a:prstGeom prst="rect">
            <a:avLst/>
          </a:prstGeom>
        </p:spPr>
      </p:pic>
    </p:spTree>
    <p:extLst>
      <p:ext uri="{BB962C8B-B14F-4D97-AF65-F5344CB8AC3E}">
        <p14:creationId xmlns:p14="http://schemas.microsoft.com/office/powerpoint/2010/main" val="108492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82CF1-F5A8-4253-808E-847DE5696D74}"/>
              </a:ext>
            </a:extLst>
          </p:cNvPr>
          <p:cNvPicPr>
            <a:picLocks noChangeAspect="1"/>
          </p:cNvPicPr>
          <p:nvPr userDrawn="1"/>
        </p:nvPicPr>
        <p:blipFill>
          <a:blip r:embed="rId2"/>
          <a:stretch>
            <a:fillRect/>
          </a:stretch>
        </p:blipFill>
        <p:spPr>
          <a:xfrm>
            <a:off x="10838329" y="3952017"/>
            <a:ext cx="2623607" cy="2623607"/>
          </a:xfrm>
          <a:prstGeom prst="rect">
            <a:avLst/>
          </a:prstGeom>
        </p:spPr>
      </p:pic>
      <p:sp>
        <p:nvSpPr>
          <p:cNvPr id="2" name="Title 1">
            <a:extLst>
              <a:ext uri="{FF2B5EF4-FFF2-40B4-BE49-F238E27FC236}">
                <a16:creationId xmlns:a16="http://schemas.microsoft.com/office/drawing/2014/main" id="{C0FE7AD4-8DC1-4349-AF94-71500DC4C4E1}"/>
              </a:ext>
            </a:extLst>
          </p:cNvPr>
          <p:cNvSpPr>
            <a:spLocks noGrp="1"/>
          </p:cNvSpPr>
          <p:nvPr>
            <p:ph type="title" hasCustomPrompt="1"/>
          </p:nvPr>
        </p:nvSpPr>
        <p:spPr>
          <a:xfrm>
            <a:off x="838202" y="688607"/>
            <a:ext cx="2053767" cy="599588"/>
          </a:xfrm>
        </p:spPr>
        <p:txBody>
          <a:bodyPr wrap="none">
            <a:spAutoFit/>
          </a:bodyPr>
          <a:lstStyle>
            <a:lvl1pPr>
              <a:defRPr sz="2700" b="0" i="0">
                <a:latin typeface="brandon_grotesquebold" panose="02000803000000000000" pitchFamily="2" charset="0"/>
              </a:defRPr>
            </a:lvl1pPr>
          </a:lstStyle>
          <a:p>
            <a:r>
              <a:rPr lang="en-US"/>
              <a:t>Main Title</a:t>
            </a:r>
          </a:p>
        </p:txBody>
      </p:sp>
      <p:sp>
        <p:nvSpPr>
          <p:cNvPr id="3" name="Content Placeholder 2">
            <a:extLst>
              <a:ext uri="{FF2B5EF4-FFF2-40B4-BE49-F238E27FC236}">
                <a16:creationId xmlns:a16="http://schemas.microsoft.com/office/drawing/2014/main" id="{CBF154E6-F9F7-2C46-8F1A-1E5B5EF477F2}"/>
              </a:ext>
            </a:extLst>
          </p:cNvPr>
          <p:cNvSpPr>
            <a:spLocks noGrp="1"/>
          </p:cNvSpPr>
          <p:nvPr>
            <p:ph idx="1"/>
          </p:nvPr>
        </p:nvSpPr>
        <p:spPr>
          <a:xfrm>
            <a:off x="832224" y="1846475"/>
            <a:ext cx="10515600" cy="509627"/>
          </a:xfrm>
        </p:spPr>
        <p:txBody>
          <a:bodyPr>
            <a:spAutoFit/>
          </a:bodyPr>
          <a:lstStyle>
            <a:lvl1pPr marL="0" indent="0">
              <a:buFontTx/>
              <a:buNone/>
              <a:defRPr sz="1350" b="0" i="0">
                <a:latin typeface="Georgia" panose="02040502050405020303" pitchFamily="18" charset="0"/>
              </a:defRPr>
            </a:lvl1pPr>
            <a:lvl2pPr>
              <a:buClr>
                <a:srgbClr val="21B6C1"/>
              </a:buClr>
              <a:defRPr sz="1200" b="0" i="0" baseline="0">
                <a:latin typeface="Georgia" panose="02040502050405020303" pitchFamily="18" charset="0"/>
              </a:defRPr>
            </a:lvl2pPr>
            <a:lvl3pPr>
              <a:defRPr sz="900" b="0" i="0">
                <a:latin typeface="Georgia" panose="02040502050405020303" pitchFamily="18" charset="0"/>
              </a:defRPr>
            </a:lvl3pPr>
            <a:lvl4pPr>
              <a:defRPr sz="788" b="0" i="0">
                <a:latin typeface="Georgia" panose="02040502050405020303" pitchFamily="18" charset="0"/>
              </a:defRPr>
            </a:lvl4pPr>
            <a:lvl5pPr>
              <a:defRPr sz="1200" b="0" i="0">
                <a:latin typeface="Georgia" panose="02040502050405020303" pitchFamily="18" charset="0"/>
              </a:defRPr>
            </a:lvl5pPr>
          </a:lstStyle>
          <a:p>
            <a:pPr lvl="0"/>
            <a:r>
              <a:rPr lang="en-US"/>
              <a:t>Edit Master text styles</a:t>
            </a:r>
          </a:p>
          <a:p>
            <a:pPr lvl="1"/>
            <a:r>
              <a:rPr lang="en-US"/>
              <a:t>Second level</a:t>
            </a:r>
          </a:p>
        </p:txBody>
      </p:sp>
      <p:sp>
        <p:nvSpPr>
          <p:cNvPr id="9" name="Slide Number Placeholder 5">
            <a:extLst>
              <a:ext uri="{FF2B5EF4-FFF2-40B4-BE49-F238E27FC236}">
                <a16:creationId xmlns:a16="http://schemas.microsoft.com/office/drawing/2014/main" id="{FE64407E-6D02-114E-9501-FAD6F5B42F89}"/>
              </a:ext>
            </a:extLst>
          </p:cNvPr>
          <p:cNvSpPr>
            <a:spLocks noGrp="1"/>
          </p:cNvSpPr>
          <p:nvPr>
            <p:ph type="sldNum" sz="quarter" idx="12"/>
          </p:nvPr>
        </p:nvSpPr>
        <p:spPr>
          <a:xfrm>
            <a:off x="8610600" y="6281046"/>
            <a:ext cx="2743200" cy="365125"/>
          </a:xfrm>
        </p:spPr>
        <p:txBody>
          <a:bodyPr/>
          <a:lstStyle>
            <a:lvl1pPr>
              <a:defRPr b="1" i="0">
                <a:solidFill>
                  <a:srgbClr val="0C2340"/>
                </a:solidFill>
                <a:latin typeface="brandon_grotesquebold" panose="020B0604020202020204" charset="0"/>
              </a:defRPr>
            </a:lvl1pPr>
          </a:lstStyle>
          <a:p>
            <a:fld id="{EAC521D8-0276-7043-A50F-48E286C59F7E}" type="slidenum">
              <a:rPr lang="en-US" smtClean="0"/>
              <a:pPr/>
              <a:t>‹#›</a:t>
            </a:fld>
            <a:endParaRPr lang="en-US"/>
          </a:p>
        </p:txBody>
      </p:sp>
      <p:sp>
        <p:nvSpPr>
          <p:cNvPr id="6" name="Text Placeholder 5">
            <a:extLst>
              <a:ext uri="{FF2B5EF4-FFF2-40B4-BE49-F238E27FC236}">
                <a16:creationId xmlns:a16="http://schemas.microsoft.com/office/drawing/2014/main" id="{8DA5435B-AF1B-482F-95CE-A235BF5DAC6B}"/>
              </a:ext>
            </a:extLst>
          </p:cNvPr>
          <p:cNvSpPr>
            <a:spLocks noGrp="1"/>
          </p:cNvSpPr>
          <p:nvPr>
            <p:ph type="body" sz="quarter" idx="13" hasCustomPrompt="1"/>
          </p:nvPr>
        </p:nvSpPr>
        <p:spPr>
          <a:xfrm>
            <a:off x="844176" y="1303798"/>
            <a:ext cx="1424664" cy="341632"/>
          </a:xfrm>
        </p:spPr>
        <p:txBody>
          <a:bodyPr wrap="none">
            <a:spAutoFit/>
          </a:bodyPr>
          <a:lstStyle>
            <a:lvl1pPr marL="0" indent="0">
              <a:buNone/>
              <a:defRPr sz="1800">
                <a:solidFill>
                  <a:srgbClr val="21B6C1"/>
                </a:solidFill>
                <a:latin typeface="brandon_grotesquebold" panose="020B0604020202020204" charset="0"/>
              </a:defRPr>
            </a:lvl1pPr>
          </a:lstStyle>
          <a:p>
            <a:pPr lvl="0"/>
            <a:r>
              <a:rPr lang="en-US"/>
              <a:t>Subtitles</a:t>
            </a:r>
          </a:p>
        </p:txBody>
      </p:sp>
    </p:spTree>
    <p:extLst>
      <p:ext uri="{BB962C8B-B14F-4D97-AF65-F5344CB8AC3E}">
        <p14:creationId xmlns:p14="http://schemas.microsoft.com/office/powerpoint/2010/main" val="237897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9.jpg"/><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5807"/>
            <a:ext cx="2472152" cy="712311"/>
          </a:xfrm>
          <a:prstGeom prst="rect">
            <a:avLst/>
          </a:prstGeom>
        </p:spPr>
        <p:txBody>
          <a:bodyPr vert="horz" wrap="none" lIns="91440" tIns="45720" rIns="91440" bIns="45720" rtlCol="0" anchor="ctr">
            <a:spAutoFit/>
          </a:bodyPr>
          <a:lstStyle/>
          <a:p>
            <a:pPr lvl="0"/>
            <a:r>
              <a:rPr lang="en-US" dirty="0"/>
              <a:t>Main Title</a:t>
            </a:r>
          </a:p>
        </p:txBody>
      </p:sp>
      <p:sp>
        <p:nvSpPr>
          <p:cNvPr id="3" name="Text Placeholder 2"/>
          <p:cNvSpPr>
            <a:spLocks noGrp="1"/>
          </p:cNvSpPr>
          <p:nvPr>
            <p:ph type="body" idx="1"/>
          </p:nvPr>
        </p:nvSpPr>
        <p:spPr>
          <a:xfrm>
            <a:off x="838200" y="1699681"/>
            <a:ext cx="10515600" cy="627351"/>
          </a:xfrm>
          <a:prstGeom prst="rect">
            <a:avLst/>
          </a:prstGeom>
        </p:spPr>
        <p:txBody>
          <a:bodyPr vert="horz" lIns="91440" tIns="45720" rIns="91440" bIns="45720" rtlCol="0">
            <a:spAutoFit/>
          </a:bodyPr>
          <a:lstStyle/>
          <a:p>
            <a:pPr marL="0" lvl="0" indent="0">
              <a:buFontTx/>
              <a:buNone/>
            </a:pPr>
            <a:r>
              <a:rPr lang="en-US" dirty="0"/>
              <a:t>Edit Master text styles</a:t>
            </a:r>
          </a:p>
          <a:p>
            <a:pPr lvl="1">
              <a:buClr>
                <a:srgbClr val="21B6C1"/>
              </a:buClr>
            </a:pPr>
            <a:r>
              <a:rPr lang="en-US" dirty="0"/>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42E98-4098-476D-9833-F58CE30DB6F9}" type="datetimeFigureOut">
              <a:rPr lang="en-US" smtClean="0"/>
              <a:t>8/6/2024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521D8-0276-7043-A50F-48E286C59F7E}" type="slidenum">
              <a:rPr lang="en-US" smtClean="0"/>
              <a:pPr/>
              <a:t>‹#›</a:t>
            </a:fld>
            <a:endParaRPr lang="en-US" dirty="0"/>
          </a:p>
        </p:txBody>
      </p:sp>
      <p:pic>
        <p:nvPicPr>
          <p:cNvPr id="8" name="Picture 7">
            <a:extLst>
              <a:ext uri="{FF2B5EF4-FFF2-40B4-BE49-F238E27FC236}">
                <a16:creationId xmlns:a16="http://schemas.microsoft.com/office/drawing/2014/main" id="{5927F63A-1C6A-E743-9A99-705ACCBBE8DE}"/>
              </a:ext>
            </a:extLst>
          </p:cNvPr>
          <p:cNvPicPr>
            <a:picLocks noChangeAspect="1"/>
          </p:cNvPicPr>
          <p:nvPr userDrawn="1"/>
        </p:nvPicPr>
        <p:blipFill>
          <a:blip r:embed="rId11"/>
          <a:stretch>
            <a:fillRect/>
          </a:stretch>
        </p:blipFill>
        <p:spPr>
          <a:xfrm>
            <a:off x="10838327" y="3952015"/>
            <a:ext cx="2623607" cy="2623607"/>
          </a:xfrm>
          <a:prstGeom prst="rect">
            <a:avLst/>
          </a:prstGeom>
        </p:spPr>
      </p:pic>
    </p:spTree>
    <p:extLst>
      <p:ext uri="{BB962C8B-B14F-4D97-AF65-F5344CB8AC3E}">
        <p14:creationId xmlns:p14="http://schemas.microsoft.com/office/powerpoint/2010/main" val="224635019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8" r:id="rId3"/>
    <p:sldLayoutId id="2147483779" r:id="rId4"/>
    <p:sldLayoutId id="2147483780" r:id="rId5"/>
    <p:sldLayoutId id="2147483653" r:id="rId6"/>
    <p:sldLayoutId id="2147483781" r:id="rId7"/>
    <p:sldLayoutId id="2147483804" r:id="rId8"/>
    <p:sldLayoutId id="2147483805" r:id="rId9"/>
  </p:sldLayoutIdLst>
  <p:hf hdr="0" ftr="0" dt="0"/>
  <p:txStyles>
    <p:titleStyle>
      <a:lvl1pPr algn="l" defTabSz="914400" rtl="0" eaLnBrk="1" latinLnBrk="0" hangingPunct="1">
        <a:lnSpc>
          <a:spcPct val="90000"/>
        </a:lnSpc>
        <a:spcBef>
          <a:spcPct val="0"/>
        </a:spcBef>
        <a:buNone/>
        <a:defRPr lang="en-US" sz="4400" b="0" i="0" kern="1200" dirty="0">
          <a:solidFill>
            <a:srgbClr val="0C2340"/>
          </a:solidFill>
          <a:latin typeface="brandon_grotesquebold" panose="02000803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0" i="0" kern="1200" dirty="0" smtClean="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b="0" i="0" kern="1200" baseline="0" dirty="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316"/>
            <a:ext cx="10972800" cy="75474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609600" y="1618343"/>
            <a:ext cx="10972800" cy="45078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25257"/>
            <a:ext cx="2844800" cy="365125"/>
          </a:xfrm>
          <a:prstGeom prst="rect">
            <a:avLst/>
          </a:prstGeom>
        </p:spPr>
        <p:txBody>
          <a:bodyPr vert="horz" lIns="91440" tIns="45720" rIns="91440" bIns="45720" rtlCol="0" anchor="ctr"/>
          <a:lstStyle>
            <a:lvl1pPr algn="l">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085936" y="6131607"/>
            <a:ext cx="2844800" cy="365125"/>
          </a:xfrm>
          <a:prstGeom prst="rect">
            <a:avLst/>
          </a:prstGeom>
        </p:spPr>
        <p:txBody>
          <a:bodyPr vert="horz" lIns="0" tIns="0" rIns="91440" bIns="0" rtlCol="0" anchor="ctr"/>
          <a:lstStyle>
            <a:lvl1pPr algn="r">
              <a:defRPr sz="1400">
                <a:solidFill>
                  <a:srgbClr val="0077A0"/>
                </a:solidFill>
              </a:defRPr>
            </a:lvl1pPr>
          </a:lstStyle>
          <a:p>
            <a:fld id="{33FE9A43-5DDE-E643-974E-97AF5E266401}" type="slidenum">
              <a:rPr lang="en-US" smtClean="0"/>
              <a:pPr/>
              <a:t>‹#›</a:t>
            </a:fld>
            <a:endParaRPr lang="en-US" dirty="0"/>
          </a:p>
        </p:txBody>
      </p:sp>
    </p:spTree>
    <p:extLst>
      <p:ext uri="{BB962C8B-B14F-4D97-AF65-F5344CB8AC3E}">
        <p14:creationId xmlns:p14="http://schemas.microsoft.com/office/powerpoint/2010/main" val="227937518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hdr="0" dt="0"/>
  <p:txStyles>
    <p:titleStyle>
      <a:lvl1pPr algn="l" defTabSz="457200" rtl="0" eaLnBrk="1" latinLnBrk="0" hangingPunct="1">
        <a:spcBef>
          <a:spcPct val="0"/>
        </a:spcBef>
        <a:buNone/>
        <a:defRPr sz="3600" kern="1200">
          <a:solidFill>
            <a:srgbClr val="FFFFFF"/>
          </a:solidFill>
          <a:latin typeface="+mj-lt"/>
          <a:ea typeface="+mj-ea"/>
          <a:cs typeface="+mj-cs"/>
        </a:defRPr>
      </a:lvl1pPr>
    </p:titleStyle>
    <p:bodyStyle>
      <a:lvl1pPr marL="342900" indent="-342900" algn="l" defTabSz="457200" rtl="0" eaLnBrk="1" latinLnBrk="0" hangingPunct="1">
        <a:spcBef>
          <a:spcPct val="20000"/>
        </a:spcBef>
        <a:buClr>
          <a:schemeClr val="accent4"/>
        </a:buClr>
        <a:buFont typeface="Wingdings"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3"/>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Wingdings" charset="2"/>
        <a:buChar char="v"/>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v"/>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22">
            <a:extLst>
              <a:ext uri="{FF2B5EF4-FFF2-40B4-BE49-F238E27FC236}">
                <a16:creationId xmlns:a16="http://schemas.microsoft.com/office/drawing/2014/main" id="{63F4332E-3188-BF4F-9D63-C6933CD98F52}"/>
              </a:ext>
            </a:extLst>
          </p:cNvPr>
          <p:cNvSpPr>
            <a:spLocks noChangeArrowheads="1"/>
          </p:cNvSpPr>
          <p:nvPr/>
        </p:nvSpPr>
        <p:spPr bwMode="auto">
          <a:xfrm>
            <a:off x="6087761" y="1753746"/>
            <a:ext cx="2169109" cy="463532"/>
          </a:xfrm>
          <a:custGeom>
            <a:avLst/>
            <a:gdLst>
              <a:gd name="connsiteX0" fmla="*/ 0 w 4338217"/>
              <a:gd name="connsiteY0" fmla="*/ 774502 h 927064"/>
              <a:gd name="connsiteX1" fmla="*/ 37167 w 4338217"/>
              <a:gd name="connsiteY1" fmla="*/ 774502 h 927064"/>
              <a:gd name="connsiteX2" fmla="*/ 37167 w 4338217"/>
              <a:gd name="connsiteY2" fmla="*/ 927064 h 927064"/>
              <a:gd name="connsiteX3" fmla="*/ 0 w 4338217"/>
              <a:gd name="connsiteY3" fmla="*/ 927064 h 927064"/>
              <a:gd name="connsiteX4" fmla="*/ 4300967 w 4338217"/>
              <a:gd name="connsiteY4" fmla="*/ 576756 h 927064"/>
              <a:gd name="connsiteX5" fmla="*/ 4338217 w 4338217"/>
              <a:gd name="connsiteY5" fmla="*/ 576756 h 927064"/>
              <a:gd name="connsiteX6" fmla="*/ 4338217 w 4338217"/>
              <a:gd name="connsiteY6" fmla="*/ 729318 h 927064"/>
              <a:gd name="connsiteX7" fmla="*/ 4300967 w 4338217"/>
              <a:gd name="connsiteY7" fmla="*/ 729318 h 927064"/>
              <a:gd name="connsiteX8" fmla="*/ 0 w 4338217"/>
              <a:gd name="connsiteY8" fmla="*/ 472392 h 927064"/>
              <a:gd name="connsiteX9" fmla="*/ 37167 w 4338217"/>
              <a:gd name="connsiteY9" fmla="*/ 472392 h 927064"/>
              <a:gd name="connsiteX10" fmla="*/ 37167 w 4338217"/>
              <a:gd name="connsiteY10" fmla="*/ 624944 h 927064"/>
              <a:gd name="connsiteX11" fmla="*/ 0 w 4338217"/>
              <a:gd name="connsiteY11" fmla="*/ 624944 h 927064"/>
              <a:gd name="connsiteX12" fmla="*/ 4328010 w 4338217"/>
              <a:gd name="connsiteY12" fmla="*/ 269152 h 927064"/>
              <a:gd name="connsiteX13" fmla="*/ 4338151 w 4338217"/>
              <a:gd name="connsiteY13" fmla="*/ 349129 h 927064"/>
              <a:gd name="connsiteX14" fmla="*/ 4338151 w 4338217"/>
              <a:gd name="connsiteY14" fmla="*/ 421724 h 927064"/>
              <a:gd name="connsiteX15" fmla="*/ 4298854 w 4338217"/>
              <a:gd name="connsiteY15" fmla="*/ 421724 h 927064"/>
              <a:gd name="connsiteX16" fmla="*/ 4298854 w 4338217"/>
              <a:gd name="connsiteY16" fmla="*/ 349129 h 927064"/>
              <a:gd name="connsiteX17" fmla="*/ 4289981 w 4338217"/>
              <a:gd name="connsiteY17" fmla="*/ 276535 h 927064"/>
              <a:gd name="connsiteX18" fmla="*/ 49189 w 4338217"/>
              <a:gd name="connsiteY18" fmla="*/ 164788 h 927064"/>
              <a:gd name="connsiteX19" fmla="*/ 81162 w 4338217"/>
              <a:gd name="connsiteY19" fmla="*/ 186280 h 927064"/>
              <a:gd name="connsiteX20" fmla="*/ 35662 w 4338217"/>
              <a:gd name="connsiteY20" fmla="*/ 322817 h 927064"/>
              <a:gd name="connsiteX21" fmla="*/ 0 w 4338217"/>
              <a:gd name="connsiteY21" fmla="*/ 319024 h 927064"/>
              <a:gd name="connsiteX22" fmla="*/ 49189 w 4338217"/>
              <a:gd name="connsiteY22" fmla="*/ 164788 h 927064"/>
              <a:gd name="connsiteX23" fmla="*/ 4128982 w 4338217"/>
              <a:gd name="connsiteY23" fmla="*/ 27463 h 927064"/>
              <a:gd name="connsiteX24" fmla="*/ 4255793 w 4338217"/>
              <a:gd name="connsiteY24" fmla="*/ 122413 h 927064"/>
              <a:gd name="connsiteX25" fmla="*/ 4227476 w 4338217"/>
              <a:gd name="connsiteY25" fmla="*/ 147075 h 927064"/>
              <a:gd name="connsiteX26" fmla="*/ 4114208 w 4338217"/>
              <a:gd name="connsiteY26" fmla="*/ 61990 h 927064"/>
              <a:gd name="connsiteX27" fmla="*/ 3823084 w 4338217"/>
              <a:gd name="connsiteY27" fmla="*/ 0 h 927064"/>
              <a:gd name="connsiteX28" fmla="*/ 3975636 w 4338217"/>
              <a:gd name="connsiteY28" fmla="*/ 0 h 927064"/>
              <a:gd name="connsiteX29" fmla="*/ 3975636 w 4338217"/>
              <a:gd name="connsiteY29" fmla="*/ 37248 h 927064"/>
              <a:gd name="connsiteX30" fmla="*/ 3823084 w 4338217"/>
              <a:gd name="connsiteY30" fmla="*/ 37248 h 927064"/>
              <a:gd name="connsiteX31" fmla="*/ 3515479 w 4338217"/>
              <a:gd name="connsiteY31" fmla="*/ 0 h 927064"/>
              <a:gd name="connsiteX32" fmla="*/ 3668041 w 4338217"/>
              <a:gd name="connsiteY32" fmla="*/ 0 h 927064"/>
              <a:gd name="connsiteX33" fmla="*/ 3668041 w 4338217"/>
              <a:gd name="connsiteY33" fmla="*/ 37248 h 927064"/>
              <a:gd name="connsiteX34" fmla="*/ 3515479 w 4338217"/>
              <a:gd name="connsiteY34" fmla="*/ 37248 h 927064"/>
              <a:gd name="connsiteX35" fmla="*/ 3213366 w 4338217"/>
              <a:gd name="connsiteY35" fmla="*/ 0 h 927064"/>
              <a:gd name="connsiteX36" fmla="*/ 3365918 w 4338217"/>
              <a:gd name="connsiteY36" fmla="*/ 0 h 927064"/>
              <a:gd name="connsiteX37" fmla="*/ 3365918 w 4338217"/>
              <a:gd name="connsiteY37" fmla="*/ 37248 h 927064"/>
              <a:gd name="connsiteX38" fmla="*/ 3213366 w 4338217"/>
              <a:gd name="connsiteY38" fmla="*/ 37248 h 927064"/>
              <a:gd name="connsiteX39" fmla="*/ 2905762 w 4338217"/>
              <a:gd name="connsiteY39" fmla="*/ 0 h 927064"/>
              <a:gd name="connsiteX40" fmla="*/ 3058314 w 4338217"/>
              <a:gd name="connsiteY40" fmla="*/ 0 h 927064"/>
              <a:gd name="connsiteX41" fmla="*/ 3058314 w 4338217"/>
              <a:gd name="connsiteY41" fmla="*/ 37248 h 927064"/>
              <a:gd name="connsiteX42" fmla="*/ 2905762 w 4338217"/>
              <a:gd name="connsiteY42" fmla="*/ 37248 h 927064"/>
              <a:gd name="connsiteX43" fmla="*/ 2603652 w 4338217"/>
              <a:gd name="connsiteY43" fmla="*/ 0 h 927064"/>
              <a:gd name="connsiteX44" fmla="*/ 2756214 w 4338217"/>
              <a:gd name="connsiteY44" fmla="*/ 0 h 927064"/>
              <a:gd name="connsiteX45" fmla="*/ 2756214 w 4338217"/>
              <a:gd name="connsiteY45" fmla="*/ 37248 h 927064"/>
              <a:gd name="connsiteX46" fmla="*/ 2603652 w 4338217"/>
              <a:gd name="connsiteY46" fmla="*/ 37248 h 927064"/>
              <a:gd name="connsiteX47" fmla="*/ 2296047 w 4338217"/>
              <a:gd name="connsiteY47" fmla="*/ 0 h 927064"/>
              <a:gd name="connsiteX48" fmla="*/ 2448599 w 4338217"/>
              <a:gd name="connsiteY48" fmla="*/ 0 h 927064"/>
              <a:gd name="connsiteX49" fmla="*/ 2448599 w 4338217"/>
              <a:gd name="connsiteY49" fmla="*/ 37248 h 927064"/>
              <a:gd name="connsiteX50" fmla="*/ 2296047 w 4338217"/>
              <a:gd name="connsiteY50" fmla="*/ 37248 h 927064"/>
              <a:gd name="connsiteX51" fmla="*/ 1993934 w 4338217"/>
              <a:gd name="connsiteY51" fmla="*/ 0 h 927064"/>
              <a:gd name="connsiteX52" fmla="*/ 2146496 w 4338217"/>
              <a:gd name="connsiteY52" fmla="*/ 0 h 927064"/>
              <a:gd name="connsiteX53" fmla="*/ 2146496 w 4338217"/>
              <a:gd name="connsiteY53" fmla="*/ 37248 h 927064"/>
              <a:gd name="connsiteX54" fmla="*/ 1993934 w 4338217"/>
              <a:gd name="connsiteY54" fmla="*/ 37248 h 927064"/>
              <a:gd name="connsiteX55" fmla="*/ 1686330 w 4338217"/>
              <a:gd name="connsiteY55" fmla="*/ 0 h 927064"/>
              <a:gd name="connsiteX56" fmla="*/ 1838882 w 4338217"/>
              <a:gd name="connsiteY56" fmla="*/ 0 h 927064"/>
              <a:gd name="connsiteX57" fmla="*/ 1838882 w 4338217"/>
              <a:gd name="connsiteY57" fmla="*/ 37248 h 927064"/>
              <a:gd name="connsiteX58" fmla="*/ 1686330 w 4338217"/>
              <a:gd name="connsiteY58" fmla="*/ 37248 h 927064"/>
              <a:gd name="connsiteX59" fmla="*/ 1384220 w 4338217"/>
              <a:gd name="connsiteY59" fmla="*/ 0 h 927064"/>
              <a:gd name="connsiteX60" fmla="*/ 1536772 w 4338217"/>
              <a:gd name="connsiteY60" fmla="*/ 0 h 927064"/>
              <a:gd name="connsiteX61" fmla="*/ 1536772 w 4338217"/>
              <a:gd name="connsiteY61" fmla="*/ 37248 h 927064"/>
              <a:gd name="connsiteX62" fmla="*/ 1384220 w 4338217"/>
              <a:gd name="connsiteY62" fmla="*/ 37248 h 927064"/>
              <a:gd name="connsiteX63" fmla="*/ 1076616 w 4338217"/>
              <a:gd name="connsiteY63" fmla="*/ 0 h 927064"/>
              <a:gd name="connsiteX64" fmla="*/ 1229178 w 4338217"/>
              <a:gd name="connsiteY64" fmla="*/ 0 h 927064"/>
              <a:gd name="connsiteX65" fmla="*/ 1229178 w 4338217"/>
              <a:gd name="connsiteY65" fmla="*/ 37248 h 927064"/>
              <a:gd name="connsiteX66" fmla="*/ 1076616 w 4338217"/>
              <a:gd name="connsiteY66" fmla="*/ 37248 h 927064"/>
              <a:gd name="connsiteX67" fmla="*/ 774502 w 4338217"/>
              <a:gd name="connsiteY67" fmla="*/ 0 h 927064"/>
              <a:gd name="connsiteX68" fmla="*/ 927054 w 4338217"/>
              <a:gd name="connsiteY68" fmla="*/ 0 h 927064"/>
              <a:gd name="connsiteX69" fmla="*/ 927054 w 4338217"/>
              <a:gd name="connsiteY69" fmla="*/ 37248 h 927064"/>
              <a:gd name="connsiteX70" fmla="*/ 774502 w 4338217"/>
              <a:gd name="connsiteY70" fmla="*/ 37248 h 927064"/>
              <a:gd name="connsiteX71" fmla="*/ 466898 w 4338217"/>
              <a:gd name="connsiteY71" fmla="*/ 0 h 927064"/>
              <a:gd name="connsiteX72" fmla="*/ 619450 w 4338217"/>
              <a:gd name="connsiteY72" fmla="*/ 0 h 927064"/>
              <a:gd name="connsiteX73" fmla="*/ 619450 w 4338217"/>
              <a:gd name="connsiteY73" fmla="*/ 37248 h 927064"/>
              <a:gd name="connsiteX74" fmla="*/ 466898 w 4338217"/>
              <a:gd name="connsiteY74" fmla="*/ 37248 h 927064"/>
              <a:gd name="connsiteX75" fmla="*/ 314899 w 4338217"/>
              <a:gd name="connsiteY75" fmla="*/ 0 h 927064"/>
              <a:gd name="connsiteX76" fmla="*/ 317360 w 4338217"/>
              <a:gd name="connsiteY76" fmla="*/ 38122 h 927064"/>
              <a:gd name="connsiteX77" fmla="*/ 184475 w 4338217"/>
              <a:gd name="connsiteY77" fmla="*/ 81163 h 927064"/>
              <a:gd name="connsiteX78" fmla="*/ 164788 w 4338217"/>
              <a:gd name="connsiteY78" fmla="*/ 50419 h 927064"/>
              <a:gd name="connsiteX79" fmla="*/ 314899 w 4338217"/>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38217" h="927064">
                <a:moveTo>
                  <a:pt x="0" y="774502"/>
                </a:moveTo>
                <a:lnTo>
                  <a:pt x="37167" y="774502"/>
                </a:lnTo>
                <a:lnTo>
                  <a:pt x="37167" y="927064"/>
                </a:lnTo>
                <a:lnTo>
                  <a:pt x="0" y="927064"/>
                </a:lnTo>
                <a:close/>
                <a:moveTo>
                  <a:pt x="4300967" y="576756"/>
                </a:moveTo>
                <a:lnTo>
                  <a:pt x="4338217" y="576756"/>
                </a:lnTo>
                <a:lnTo>
                  <a:pt x="4338217" y="729318"/>
                </a:lnTo>
                <a:lnTo>
                  <a:pt x="4300967" y="729318"/>
                </a:lnTo>
                <a:close/>
                <a:moveTo>
                  <a:pt x="0" y="472392"/>
                </a:moveTo>
                <a:lnTo>
                  <a:pt x="37167" y="472392"/>
                </a:lnTo>
                <a:lnTo>
                  <a:pt x="37167" y="624944"/>
                </a:lnTo>
                <a:lnTo>
                  <a:pt x="0" y="624944"/>
                </a:lnTo>
                <a:close/>
                <a:moveTo>
                  <a:pt x="4328010" y="269152"/>
                </a:moveTo>
                <a:cubicBezTo>
                  <a:pt x="4334348" y="294991"/>
                  <a:pt x="4338151" y="322060"/>
                  <a:pt x="4338151" y="349129"/>
                </a:cubicBezTo>
                <a:lnTo>
                  <a:pt x="4338151" y="421724"/>
                </a:lnTo>
                <a:lnTo>
                  <a:pt x="4298854" y="421724"/>
                </a:lnTo>
                <a:lnTo>
                  <a:pt x="4298854" y="349129"/>
                </a:lnTo>
                <a:cubicBezTo>
                  <a:pt x="4298854" y="325751"/>
                  <a:pt x="4296319" y="301143"/>
                  <a:pt x="4289981" y="276535"/>
                </a:cubicBezTo>
                <a:close/>
                <a:moveTo>
                  <a:pt x="49189" y="164788"/>
                </a:moveTo>
                <a:lnTo>
                  <a:pt x="81162" y="186280"/>
                </a:lnTo>
                <a:cubicBezTo>
                  <a:pt x="55338" y="228000"/>
                  <a:pt x="39351" y="273512"/>
                  <a:pt x="35662" y="322817"/>
                </a:cubicBezTo>
                <a:lnTo>
                  <a:pt x="0" y="319024"/>
                </a:lnTo>
                <a:cubicBezTo>
                  <a:pt x="3689" y="264662"/>
                  <a:pt x="22135" y="211565"/>
                  <a:pt x="49189" y="164788"/>
                </a:cubicBezTo>
                <a:close/>
                <a:moveTo>
                  <a:pt x="4128982" y="27463"/>
                </a:moveTo>
                <a:cubicBezTo>
                  <a:pt x="4178229" y="48426"/>
                  <a:pt x="4222551" y="81720"/>
                  <a:pt x="4255793" y="122413"/>
                </a:cubicBezTo>
                <a:lnTo>
                  <a:pt x="4227476" y="147075"/>
                </a:lnTo>
                <a:cubicBezTo>
                  <a:pt x="4196697" y="110082"/>
                  <a:pt x="4158530" y="81720"/>
                  <a:pt x="4114208" y="61990"/>
                </a:cubicBezTo>
                <a:close/>
                <a:moveTo>
                  <a:pt x="3823084" y="0"/>
                </a:moveTo>
                <a:lnTo>
                  <a:pt x="3975636" y="0"/>
                </a:lnTo>
                <a:lnTo>
                  <a:pt x="3975636" y="37248"/>
                </a:lnTo>
                <a:lnTo>
                  <a:pt x="3823084" y="37248"/>
                </a:lnTo>
                <a:close/>
                <a:moveTo>
                  <a:pt x="3515479" y="0"/>
                </a:moveTo>
                <a:lnTo>
                  <a:pt x="3668041" y="0"/>
                </a:lnTo>
                <a:lnTo>
                  <a:pt x="3668041" y="37248"/>
                </a:lnTo>
                <a:lnTo>
                  <a:pt x="3515479" y="37248"/>
                </a:lnTo>
                <a:close/>
                <a:moveTo>
                  <a:pt x="3213366" y="0"/>
                </a:moveTo>
                <a:lnTo>
                  <a:pt x="3365918" y="0"/>
                </a:lnTo>
                <a:lnTo>
                  <a:pt x="3365918" y="37248"/>
                </a:lnTo>
                <a:lnTo>
                  <a:pt x="3213366" y="37248"/>
                </a:lnTo>
                <a:close/>
                <a:moveTo>
                  <a:pt x="2905762" y="0"/>
                </a:moveTo>
                <a:lnTo>
                  <a:pt x="3058314" y="0"/>
                </a:lnTo>
                <a:lnTo>
                  <a:pt x="3058314" y="37248"/>
                </a:lnTo>
                <a:lnTo>
                  <a:pt x="2905762" y="37248"/>
                </a:lnTo>
                <a:close/>
                <a:moveTo>
                  <a:pt x="2603652" y="0"/>
                </a:moveTo>
                <a:lnTo>
                  <a:pt x="2756214" y="0"/>
                </a:lnTo>
                <a:lnTo>
                  <a:pt x="2756214" y="37248"/>
                </a:lnTo>
                <a:lnTo>
                  <a:pt x="2603652" y="37248"/>
                </a:lnTo>
                <a:close/>
                <a:moveTo>
                  <a:pt x="2296047" y="0"/>
                </a:moveTo>
                <a:lnTo>
                  <a:pt x="2448599" y="0"/>
                </a:lnTo>
                <a:lnTo>
                  <a:pt x="2448599" y="37248"/>
                </a:lnTo>
                <a:lnTo>
                  <a:pt x="2296047" y="37248"/>
                </a:lnTo>
                <a:close/>
                <a:moveTo>
                  <a:pt x="1993934" y="0"/>
                </a:moveTo>
                <a:lnTo>
                  <a:pt x="2146496" y="0"/>
                </a:lnTo>
                <a:lnTo>
                  <a:pt x="2146496" y="37248"/>
                </a:lnTo>
                <a:lnTo>
                  <a:pt x="1993934" y="37248"/>
                </a:lnTo>
                <a:close/>
                <a:moveTo>
                  <a:pt x="1686330" y="0"/>
                </a:moveTo>
                <a:lnTo>
                  <a:pt x="1838882" y="0"/>
                </a:lnTo>
                <a:lnTo>
                  <a:pt x="1838882" y="37248"/>
                </a:lnTo>
                <a:lnTo>
                  <a:pt x="1686330" y="37248"/>
                </a:lnTo>
                <a:close/>
                <a:moveTo>
                  <a:pt x="1384220" y="0"/>
                </a:moveTo>
                <a:lnTo>
                  <a:pt x="1536772" y="0"/>
                </a:lnTo>
                <a:lnTo>
                  <a:pt x="1536772" y="37248"/>
                </a:lnTo>
                <a:lnTo>
                  <a:pt x="1384220" y="37248"/>
                </a:lnTo>
                <a:close/>
                <a:moveTo>
                  <a:pt x="1076616" y="0"/>
                </a:moveTo>
                <a:lnTo>
                  <a:pt x="1229178" y="0"/>
                </a:lnTo>
                <a:lnTo>
                  <a:pt x="1229178" y="37248"/>
                </a:lnTo>
                <a:lnTo>
                  <a:pt x="1076616" y="37248"/>
                </a:lnTo>
                <a:close/>
                <a:moveTo>
                  <a:pt x="774502" y="0"/>
                </a:moveTo>
                <a:lnTo>
                  <a:pt x="927054" y="0"/>
                </a:lnTo>
                <a:lnTo>
                  <a:pt x="927054" y="37248"/>
                </a:lnTo>
                <a:lnTo>
                  <a:pt x="774502" y="37248"/>
                </a:lnTo>
                <a:close/>
                <a:moveTo>
                  <a:pt x="466898" y="0"/>
                </a:moveTo>
                <a:lnTo>
                  <a:pt x="619450" y="0"/>
                </a:lnTo>
                <a:lnTo>
                  <a:pt x="619450" y="37248"/>
                </a:lnTo>
                <a:lnTo>
                  <a:pt x="466898" y="37248"/>
                </a:lnTo>
                <a:close/>
                <a:moveTo>
                  <a:pt x="314899" y="0"/>
                </a:moveTo>
                <a:lnTo>
                  <a:pt x="317360" y="38122"/>
                </a:lnTo>
                <a:cubicBezTo>
                  <a:pt x="270604" y="41811"/>
                  <a:pt x="225078" y="56568"/>
                  <a:pt x="184475" y="81163"/>
                </a:cubicBezTo>
                <a:lnTo>
                  <a:pt x="164788" y="50419"/>
                </a:lnTo>
                <a:cubicBezTo>
                  <a:pt x="209083" y="22135"/>
                  <a:pt x="261991" y="4919"/>
                  <a:pt x="314899" y="0"/>
                </a:cubicBezTo>
                <a:close/>
              </a:path>
            </a:pathLst>
          </a:custGeom>
          <a:solidFill>
            <a:schemeClr val="accent6"/>
          </a:solidFill>
          <a:ln>
            <a:noFill/>
          </a:ln>
          <a:effectLst/>
        </p:spPr>
        <p:txBody>
          <a:bodyPr wrap="square" anchor="ctr">
            <a:noAutofit/>
          </a:bodyPr>
          <a:lstStyle/>
          <a:p>
            <a:endParaRPr lang="en-US" sz="900"/>
          </a:p>
        </p:txBody>
      </p:sp>
      <p:sp>
        <p:nvSpPr>
          <p:cNvPr id="5" name="Freeform: Shape 121">
            <a:extLst>
              <a:ext uri="{FF2B5EF4-FFF2-40B4-BE49-F238E27FC236}">
                <a16:creationId xmlns:a16="http://schemas.microsoft.com/office/drawing/2014/main" id="{A8F88457-E462-BE4F-882A-2615FD062DC2}"/>
              </a:ext>
            </a:extLst>
          </p:cNvPr>
          <p:cNvSpPr>
            <a:spLocks noChangeArrowheads="1"/>
          </p:cNvSpPr>
          <p:nvPr/>
        </p:nvSpPr>
        <p:spPr bwMode="auto">
          <a:xfrm>
            <a:off x="1781300" y="1753746"/>
            <a:ext cx="2171855" cy="463532"/>
          </a:xfrm>
          <a:custGeom>
            <a:avLst/>
            <a:gdLst>
              <a:gd name="connsiteX0" fmla="*/ 0 w 4343709"/>
              <a:gd name="connsiteY0" fmla="*/ 774502 h 927064"/>
              <a:gd name="connsiteX1" fmla="*/ 37247 w 4343709"/>
              <a:gd name="connsiteY1" fmla="*/ 774502 h 927064"/>
              <a:gd name="connsiteX2" fmla="*/ 37247 w 4343709"/>
              <a:gd name="connsiteY2" fmla="*/ 927064 h 927064"/>
              <a:gd name="connsiteX3" fmla="*/ 0 w 4343709"/>
              <a:gd name="connsiteY3" fmla="*/ 927064 h 927064"/>
              <a:gd name="connsiteX4" fmla="*/ 4306461 w 4343709"/>
              <a:gd name="connsiteY4" fmla="*/ 576756 h 927064"/>
              <a:gd name="connsiteX5" fmla="*/ 4343709 w 4343709"/>
              <a:gd name="connsiteY5" fmla="*/ 576756 h 927064"/>
              <a:gd name="connsiteX6" fmla="*/ 4343709 w 4343709"/>
              <a:gd name="connsiteY6" fmla="*/ 729318 h 927064"/>
              <a:gd name="connsiteX7" fmla="*/ 4306461 w 4343709"/>
              <a:gd name="connsiteY7" fmla="*/ 729318 h 927064"/>
              <a:gd name="connsiteX8" fmla="*/ 0 w 4343709"/>
              <a:gd name="connsiteY8" fmla="*/ 472392 h 927064"/>
              <a:gd name="connsiteX9" fmla="*/ 37247 w 4343709"/>
              <a:gd name="connsiteY9" fmla="*/ 472392 h 927064"/>
              <a:gd name="connsiteX10" fmla="*/ 37247 w 4343709"/>
              <a:gd name="connsiteY10" fmla="*/ 624944 h 927064"/>
              <a:gd name="connsiteX11" fmla="*/ 0 w 4343709"/>
              <a:gd name="connsiteY11" fmla="*/ 624944 h 927064"/>
              <a:gd name="connsiteX12" fmla="*/ 4334503 w 4343709"/>
              <a:gd name="connsiteY12" fmla="*/ 269152 h 927064"/>
              <a:gd name="connsiteX13" fmla="*/ 4343609 w 4343709"/>
              <a:gd name="connsiteY13" fmla="*/ 349129 h 927064"/>
              <a:gd name="connsiteX14" fmla="*/ 4343609 w 4343709"/>
              <a:gd name="connsiteY14" fmla="*/ 421724 h 927064"/>
              <a:gd name="connsiteX15" fmla="*/ 4303281 w 4343709"/>
              <a:gd name="connsiteY15" fmla="*/ 421724 h 927064"/>
              <a:gd name="connsiteX16" fmla="*/ 4303281 w 4343709"/>
              <a:gd name="connsiteY16" fmla="*/ 349129 h 927064"/>
              <a:gd name="connsiteX17" fmla="*/ 4295475 w 4343709"/>
              <a:gd name="connsiteY17" fmla="*/ 276535 h 927064"/>
              <a:gd name="connsiteX18" fmla="*/ 55171 w 4343709"/>
              <a:gd name="connsiteY18" fmla="*/ 164788 h 927064"/>
              <a:gd name="connsiteX19" fmla="*/ 86675 w 4343709"/>
              <a:gd name="connsiteY19" fmla="*/ 186280 h 927064"/>
              <a:gd name="connsiteX20" fmla="*/ 41842 w 4343709"/>
              <a:gd name="connsiteY20" fmla="*/ 322817 h 927064"/>
              <a:gd name="connsiteX21" fmla="*/ 5491 w 4343709"/>
              <a:gd name="connsiteY21" fmla="*/ 319024 h 927064"/>
              <a:gd name="connsiteX22" fmla="*/ 55171 w 4343709"/>
              <a:gd name="connsiteY22" fmla="*/ 164788 h 927064"/>
              <a:gd name="connsiteX23" fmla="*/ 4135707 w 4343709"/>
              <a:gd name="connsiteY23" fmla="*/ 27463 h 927064"/>
              <a:gd name="connsiteX24" fmla="*/ 4261287 w 4343709"/>
              <a:gd name="connsiteY24" fmla="*/ 122413 h 927064"/>
              <a:gd name="connsiteX25" fmla="*/ 4232970 w 4343709"/>
              <a:gd name="connsiteY25" fmla="*/ 147075 h 927064"/>
              <a:gd name="connsiteX26" fmla="*/ 4119702 w 4343709"/>
              <a:gd name="connsiteY26" fmla="*/ 61990 h 927064"/>
              <a:gd name="connsiteX27" fmla="*/ 3828574 w 4343709"/>
              <a:gd name="connsiteY27" fmla="*/ 0 h 927064"/>
              <a:gd name="connsiteX28" fmla="*/ 3981136 w 4343709"/>
              <a:gd name="connsiteY28" fmla="*/ 0 h 927064"/>
              <a:gd name="connsiteX29" fmla="*/ 3981136 w 4343709"/>
              <a:gd name="connsiteY29" fmla="*/ 37248 h 927064"/>
              <a:gd name="connsiteX30" fmla="*/ 3828574 w 4343709"/>
              <a:gd name="connsiteY30" fmla="*/ 37248 h 927064"/>
              <a:gd name="connsiteX31" fmla="*/ 3520970 w 4343709"/>
              <a:gd name="connsiteY31" fmla="*/ 0 h 927064"/>
              <a:gd name="connsiteX32" fmla="*/ 3673522 w 4343709"/>
              <a:gd name="connsiteY32" fmla="*/ 0 h 927064"/>
              <a:gd name="connsiteX33" fmla="*/ 3673522 w 4343709"/>
              <a:gd name="connsiteY33" fmla="*/ 37248 h 927064"/>
              <a:gd name="connsiteX34" fmla="*/ 3520970 w 4343709"/>
              <a:gd name="connsiteY34" fmla="*/ 37248 h 927064"/>
              <a:gd name="connsiteX35" fmla="*/ 3218860 w 4343709"/>
              <a:gd name="connsiteY35" fmla="*/ 0 h 927064"/>
              <a:gd name="connsiteX36" fmla="*/ 3371412 w 4343709"/>
              <a:gd name="connsiteY36" fmla="*/ 0 h 927064"/>
              <a:gd name="connsiteX37" fmla="*/ 3371412 w 4343709"/>
              <a:gd name="connsiteY37" fmla="*/ 37248 h 927064"/>
              <a:gd name="connsiteX38" fmla="*/ 3218860 w 4343709"/>
              <a:gd name="connsiteY38" fmla="*/ 37248 h 927064"/>
              <a:gd name="connsiteX39" fmla="*/ 2911256 w 4343709"/>
              <a:gd name="connsiteY39" fmla="*/ 0 h 927064"/>
              <a:gd name="connsiteX40" fmla="*/ 3063818 w 4343709"/>
              <a:gd name="connsiteY40" fmla="*/ 0 h 927064"/>
              <a:gd name="connsiteX41" fmla="*/ 3063818 w 4343709"/>
              <a:gd name="connsiteY41" fmla="*/ 37248 h 927064"/>
              <a:gd name="connsiteX42" fmla="*/ 2911256 w 4343709"/>
              <a:gd name="connsiteY42" fmla="*/ 37248 h 927064"/>
              <a:gd name="connsiteX43" fmla="*/ 2609142 w 4343709"/>
              <a:gd name="connsiteY43" fmla="*/ 0 h 927064"/>
              <a:gd name="connsiteX44" fmla="*/ 2761694 w 4343709"/>
              <a:gd name="connsiteY44" fmla="*/ 0 h 927064"/>
              <a:gd name="connsiteX45" fmla="*/ 2761694 w 4343709"/>
              <a:gd name="connsiteY45" fmla="*/ 37248 h 927064"/>
              <a:gd name="connsiteX46" fmla="*/ 2609142 w 4343709"/>
              <a:gd name="connsiteY46" fmla="*/ 37248 h 927064"/>
              <a:gd name="connsiteX47" fmla="*/ 2301538 w 4343709"/>
              <a:gd name="connsiteY47" fmla="*/ 0 h 927064"/>
              <a:gd name="connsiteX48" fmla="*/ 2454090 w 4343709"/>
              <a:gd name="connsiteY48" fmla="*/ 0 h 927064"/>
              <a:gd name="connsiteX49" fmla="*/ 2454090 w 4343709"/>
              <a:gd name="connsiteY49" fmla="*/ 37248 h 927064"/>
              <a:gd name="connsiteX50" fmla="*/ 2301538 w 4343709"/>
              <a:gd name="connsiteY50" fmla="*/ 37248 h 927064"/>
              <a:gd name="connsiteX51" fmla="*/ 1999428 w 4343709"/>
              <a:gd name="connsiteY51" fmla="*/ 0 h 927064"/>
              <a:gd name="connsiteX52" fmla="*/ 2151990 w 4343709"/>
              <a:gd name="connsiteY52" fmla="*/ 0 h 927064"/>
              <a:gd name="connsiteX53" fmla="*/ 2151990 w 4343709"/>
              <a:gd name="connsiteY53" fmla="*/ 37248 h 927064"/>
              <a:gd name="connsiteX54" fmla="*/ 1999428 w 4343709"/>
              <a:gd name="connsiteY54" fmla="*/ 37248 h 927064"/>
              <a:gd name="connsiteX55" fmla="*/ 1691824 w 4343709"/>
              <a:gd name="connsiteY55" fmla="*/ 0 h 927064"/>
              <a:gd name="connsiteX56" fmla="*/ 1844376 w 4343709"/>
              <a:gd name="connsiteY56" fmla="*/ 0 h 927064"/>
              <a:gd name="connsiteX57" fmla="*/ 1844376 w 4343709"/>
              <a:gd name="connsiteY57" fmla="*/ 37248 h 927064"/>
              <a:gd name="connsiteX58" fmla="*/ 1691824 w 4343709"/>
              <a:gd name="connsiteY58" fmla="*/ 37248 h 927064"/>
              <a:gd name="connsiteX59" fmla="*/ 1389711 w 4343709"/>
              <a:gd name="connsiteY59" fmla="*/ 0 h 927064"/>
              <a:gd name="connsiteX60" fmla="*/ 1542273 w 4343709"/>
              <a:gd name="connsiteY60" fmla="*/ 0 h 927064"/>
              <a:gd name="connsiteX61" fmla="*/ 1542273 w 4343709"/>
              <a:gd name="connsiteY61" fmla="*/ 37248 h 927064"/>
              <a:gd name="connsiteX62" fmla="*/ 1389711 w 4343709"/>
              <a:gd name="connsiteY62" fmla="*/ 37248 h 927064"/>
              <a:gd name="connsiteX63" fmla="*/ 1082106 w 4343709"/>
              <a:gd name="connsiteY63" fmla="*/ 0 h 927064"/>
              <a:gd name="connsiteX64" fmla="*/ 1234658 w 4343709"/>
              <a:gd name="connsiteY64" fmla="*/ 0 h 927064"/>
              <a:gd name="connsiteX65" fmla="*/ 1234658 w 4343709"/>
              <a:gd name="connsiteY65" fmla="*/ 37248 h 927064"/>
              <a:gd name="connsiteX66" fmla="*/ 1082106 w 4343709"/>
              <a:gd name="connsiteY66" fmla="*/ 37248 h 927064"/>
              <a:gd name="connsiteX67" fmla="*/ 779996 w 4343709"/>
              <a:gd name="connsiteY67" fmla="*/ 0 h 927064"/>
              <a:gd name="connsiteX68" fmla="*/ 932548 w 4343709"/>
              <a:gd name="connsiteY68" fmla="*/ 0 h 927064"/>
              <a:gd name="connsiteX69" fmla="*/ 932548 w 4343709"/>
              <a:gd name="connsiteY69" fmla="*/ 37248 h 927064"/>
              <a:gd name="connsiteX70" fmla="*/ 779996 w 4343709"/>
              <a:gd name="connsiteY70" fmla="*/ 37248 h 927064"/>
              <a:gd name="connsiteX71" fmla="*/ 472392 w 4343709"/>
              <a:gd name="connsiteY71" fmla="*/ 0 h 927064"/>
              <a:gd name="connsiteX72" fmla="*/ 624954 w 4343709"/>
              <a:gd name="connsiteY72" fmla="*/ 0 h 927064"/>
              <a:gd name="connsiteX73" fmla="*/ 624954 w 4343709"/>
              <a:gd name="connsiteY73" fmla="*/ 37248 h 927064"/>
              <a:gd name="connsiteX74" fmla="*/ 472392 w 4343709"/>
              <a:gd name="connsiteY74" fmla="*/ 37248 h 927064"/>
              <a:gd name="connsiteX75" fmla="*/ 320390 w 4343709"/>
              <a:gd name="connsiteY75" fmla="*/ 0 h 927064"/>
              <a:gd name="connsiteX76" fmla="*/ 322850 w 4343709"/>
              <a:gd name="connsiteY76" fmla="*/ 38122 h 927064"/>
              <a:gd name="connsiteX77" fmla="*/ 189966 w 4343709"/>
              <a:gd name="connsiteY77" fmla="*/ 81163 h 927064"/>
              <a:gd name="connsiteX78" fmla="*/ 170279 w 4343709"/>
              <a:gd name="connsiteY78" fmla="*/ 50419 h 927064"/>
              <a:gd name="connsiteX79" fmla="*/ 320390 w 4343709"/>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43709" h="927064">
                <a:moveTo>
                  <a:pt x="0" y="774502"/>
                </a:moveTo>
                <a:lnTo>
                  <a:pt x="37247" y="774502"/>
                </a:lnTo>
                <a:lnTo>
                  <a:pt x="37247" y="927064"/>
                </a:lnTo>
                <a:lnTo>
                  <a:pt x="0" y="927064"/>
                </a:lnTo>
                <a:close/>
                <a:moveTo>
                  <a:pt x="4306461" y="576756"/>
                </a:moveTo>
                <a:lnTo>
                  <a:pt x="4343709" y="576756"/>
                </a:lnTo>
                <a:lnTo>
                  <a:pt x="4343709" y="729318"/>
                </a:lnTo>
                <a:lnTo>
                  <a:pt x="4306461" y="729318"/>
                </a:lnTo>
                <a:close/>
                <a:moveTo>
                  <a:pt x="0" y="472392"/>
                </a:moveTo>
                <a:lnTo>
                  <a:pt x="37247" y="472392"/>
                </a:lnTo>
                <a:lnTo>
                  <a:pt x="37247" y="624944"/>
                </a:lnTo>
                <a:lnTo>
                  <a:pt x="0" y="624944"/>
                </a:lnTo>
                <a:close/>
                <a:moveTo>
                  <a:pt x="4334503" y="269152"/>
                </a:moveTo>
                <a:cubicBezTo>
                  <a:pt x="4339707" y="294991"/>
                  <a:pt x="4343609" y="322060"/>
                  <a:pt x="4343609" y="349129"/>
                </a:cubicBezTo>
                <a:lnTo>
                  <a:pt x="4343609" y="421724"/>
                </a:lnTo>
                <a:lnTo>
                  <a:pt x="4303281" y="421724"/>
                </a:lnTo>
                <a:lnTo>
                  <a:pt x="4303281" y="349129"/>
                </a:lnTo>
                <a:cubicBezTo>
                  <a:pt x="4303281" y="325751"/>
                  <a:pt x="4301980" y="301143"/>
                  <a:pt x="4295475" y="276535"/>
                </a:cubicBezTo>
                <a:close/>
                <a:moveTo>
                  <a:pt x="55171" y="164788"/>
                </a:moveTo>
                <a:lnTo>
                  <a:pt x="86675" y="186280"/>
                </a:lnTo>
                <a:cubicBezTo>
                  <a:pt x="61229" y="228000"/>
                  <a:pt x="46689" y="273512"/>
                  <a:pt x="41842" y="322817"/>
                </a:cubicBezTo>
                <a:lnTo>
                  <a:pt x="5491" y="319024"/>
                </a:lnTo>
                <a:cubicBezTo>
                  <a:pt x="10338" y="264662"/>
                  <a:pt x="27302" y="211565"/>
                  <a:pt x="55171" y="164788"/>
                </a:cubicBezTo>
                <a:close/>
                <a:moveTo>
                  <a:pt x="4135707" y="27463"/>
                </a:moveTo>
                <a:cubicBezTo>
                  <a:pt x="4184954" y="48426"/>
                  <a:pt x="4228045" y="81720"/>
                  <a:pt x="4261287" y="122413"/>
                </a:cubicBezTo>
                <a:lnTo>
                  <a:pt x="4232970" y="147075"/>
                </a:lnTo>
                <a:cubicBezTo>
                  <a:pt x="4202191" y="110082"/>
                  <a:pt x="4164024" y="81720"/>
                  <a:pt x="4119702" y="61990"/>
                </a:cubicBezTo>
                <a:close/>
                <a:moveTo>
                  <a:pt x="3828574" y="0"/>
                </a:moveTo>
                <a:lnTo>
                  <a:pt x="3981136" y="0"/>
                </a:lnTo>
                <a:lnTo>
                  <a:pt x="3981136" y="37248"/>
                </a:lnTo>
                <a:lnTo>
                  <a:pt x="3828574" y="37248"/>
                </a:lnTo>
                <a:close/>
                <a:moveTo>
                  <a:pt x="3520970" y="0"/>
                </a:moveTo>
                <a:lnTo>
                  <a:pt x="3673522" y="0"/>
                </a:lnTo>
                <a:lnTo>
                  <a:pt x="3673522" y="37248"/>
                </a:lnTo>
                <a:lnTo>
                  <a:pt x="3520970" y="37248"/>
                </a:lnTo>
                <a:close/>
                <a:moveTo>
                  <a:pt x="3218860" y="0"/>
                </a:moveTo>
                <a:lnTo>
                  <a:pt x="3371412" y="0"/>
                </a:lnTo>
                <a:lnTo>
                  <a:pt x="3371412" y="37248"/>
                </a:lnTo>
                <a:lnTo>
                  <a:pt x="3218860" y="37248"/>
                </a:lnTo>
                <a:close/>
                <a:moveTo>
                  <a:pt x="2911256" y="0"/>
                </a:moveTo>
                <a:lnTo>
                  <a:pt x="3063818" y="0"/>
                </a:lnTo>
                <a:lnTo>
                  <a:pt x="3063818" y="37248"/>
                </a:lnTo>
                <a:lnTo>
                  <a:pt x="2911256" y="37248"/>
                </a:lnTo>
                <a:close/>
                <a:moveTo>
                  <a:pt x="2609142" y="0"/>
                </a:moveTo>
                <a:lnTo>
                  <a:pt x="2761694" y="0"/>
                </a:lnTo>
                <a:lnTo>
                  <a:pt x="2761694" y="37248"/>
                </a:lnTo>
                <a:lnTo>
                  <a:pt x="2609142" y="37248"/>
                </a:lnTo>
                <a:close/>
                <a:moveTo>
                  <a:pt x="2301538" y="0"/>
                </a:moveTo>
                <a:lnTo>
                  <a:pt x="2454090" y="0"/>
                </a:lnTo>
                <a:lnTo>
                  <a:pt x="2454090" y="37248"/>
                </a:lnTo>
                <a:lnTo>
                  <a:pt x="2301538" y="37248"/>
                </a:lnTo>
                <a:close/>
                <a:moveTo>
                  <a:pt x="1999428" y="0"/>
                </a:moveTo>
                <a:lnTo>
                  <a:pt x="2151990" y="0"/>
                </a:lnTo>
                <a:lnTo>
                  <a:pt x="2151990" y="37248"/>
                </a:lnTo>
                <a:lnTo>
                  <a:pt x="1999428" y="37248"/>
                </a:lnTo>
                <a:close/>
                <a:moveTo>
                  <a:pt x="1691824" y="0"/>
                </a:moveTo>
                <a:lnTo>
                  <a:pt x="1844376" y="0"/>
                </a:lnTo>
                <a:lnTo>
                  <a:pt x="1844376" y="37248"/>
                </a:lnTo>
                <a:lnTo>
                  <a:pt x="1691824" y="37248"/>
                </a:lnTo>
                <a:close/>
                <a:moveTo>
                  <a:pt x="1389711" y="0"/>
                </a:moveTo>
                <a:lnTo>
                  <a:pt x="1542273" y="0"/>
                </a:lnTo>
                <a:lnTo>
                  <a:pt x="1542273" y="37248"/>
                </a:lnTo>
                <a:lnTo>
                  <a:pt x="1389711" y="37248"/>
                </a:lnTo>
                <a:close/>
                <a:moveTo>
                  <a:pt x="1082106" y="0"/>
                </a:moveTo>
                <a:lnTo>
                  <a:pt x="1234658" y="0"/>
                </a:lnTo>
                <a:lnTo>
                  <a:pt x="1234658" y="37248"/>
                </a:lnTo>
                <a:lnTo>
                  <a:pt x="1082106" y="37248"/>
                </a:lnTo>
                <a:close/>
                <a:moveTo>
                  <a:pt x="779996" y="0"/>
                </a:moveTo>
                <a:lnTo>
                  <a:pt x="932548" y="0"/>
                </a:lnTo>
                <a:lnTo>
                  <a:pt x="932548" y="37248"/>
                </a:lnTo>
                <a:lnTo>
                  <a:pt x="779996" y="37248"/>
                </a:lnTo>
                <a:close/>
                <a:moveTo>
                  <a:pt x="472392" y="0"/>
                </a:moveTo>
                <a:lnTo>
                  <a:pt x="624954" y="0"/>
                </a:lnTo>
                <a:lnTo>
                  <a:pt x="624954" y="37248"/>
                </a:lnTo>
                <a:lnTo>
                  <a:pt x="472392" y="37248"/>
                </a:lnTo>
                <a:close/>
                <a:moveTo>
                  <a:pt x="320390" y="0"/>
                </a:moveTo>
                <a:lnTo>
                  <a:pt x="322850" y="38122"/>
                </a:lnTo>
                <a:cubicBezTo>
                  <a:pt x="276095" y="41811"/>
                  <a:pt x="230569" y="56568"/>
                  <a:pt x="189966" y="81163"/>
                </a:cubicBezTo>
                <a:lnTo>
                  <a:pt x="170279" y="50419"/>
                </a:lnTo>
                <a:cubicBezTo>
                  <a:pt x="215804" y="22135"/>
                  <a:pt x="267482" y="4919"/>
                  <a:pt x="320390" y="0"/>
                </a:cubicBezTo>
                <a:close/>
              </a:path>
            </a:pathLst>
          </a:custGeom>
          <a:solidFill>
            <a:schemeClr val="accent6"/>
          </a:solidFill>
          <a:ln>
            <a:noFill/>
          </a:ln>
          <a:effectLst/>
        </p:spPr>
        <p:txBody>
          <a:bodyPr wrap="square" anchor="ctr">
            <a:noAutofit/>
          </a:bodyPr>
          <a:lstStyle/>
          <a:p>
            <a:endParaRPr lang="en-US" sz="900"/>
          </a:p>
        </p:txBody>
      </p:sp>
      <p:sp>
        <p:nvSpPr>
          <p:cNvPr id="6" name="Freeform: Shape 120">
            <a:extLst>
              <a:ext uri="{FF2B5EF4-FFF2-40B4-BE49-F238E27FC236}">
                <a16:creationId xmlns:a16="http://schemas.microsoft.com/office/drawing/2014/main" id="{05135EA6-C336-1241-B8A4-2199804B2D78}"/>
              </a:ext>
            </a:extLst>
          </p:cNvPr>
          <p:cNvSpPr>
            <a:spLocks noChangeArrowheads="1"/>
          </p:cNvSpPr>
          <p:nvPr/>
        </p:nvSpPr>
        <p:spPr bwMode="auto">
          <a:xfrm>
            <a:off x="3934530" y="4491974"/>
            <a:ext cx="2171815" cy="617355"/>
          </a:xfrm>
          <a:custGeom>
            <a:avLst/>
            <a:gdLst>
              <a:gd name="connsiteX0" fmla="*/ 3718716 w 4343629"/>
              <a:gd name="connsiteY0" fmla="*/ 1197459 h 1234709"/>
              <a:gd name="connsiteX1" fmla="*/ 3871278 w 4343629"/>
              <a:gd name="connsiteY1" fmla="*/ 1197459 h 1234709"/>
              <a:gd name="connsiteX2" fmla="*/ 3871278 w 4343629"/>
              <a:gd name="connsiteY2" fmla="*/ 1234709 h 1234709"/>
              <a:gd name="connsiteX3" fmla="*/ 3718716 w 4343629"/>
              <a:gd name="connsiteY3" fmla="*/ 1234709 h 1234709"/>
              <a:gd name="connsiteX4" fmla="*/ 3411112 w 4343629"/>
              <a:gd name="connsiteY4" fmla="*/ 1197459 h 1234709"/>
              <a:gd name="connsiteX5" fmla="*/ 3563664 w 4343629"/>
              <a:gd name="connsiteY5" fmla="*/ 1197459 h 1234709"/>
              <a:gd name="connsiteX6" fmla="*/ 3563664 w 4343629"/>
              <a:gd name="connsiteY6" fmla="*/ 1234709 h 1234709"/>
              <a:gd name="connsiteX7" fmla="*/ 3411112 w 4343629"/>
              <a:gd name="connsiteY7" fmla="*/ 1234709 h 1234709"/>
              <a:gd name="connsiteX8" fmla="*/ 3109002 w 4343629"/>
              <a:gd name="connsiteY8" fmla="*/ 1197459 h 1234709"/>
              <a:gd name="connsiteX9" fmla="*/ 3261564 w 4343629"/>
              <a:gd name="connsiteY9" fmla="*/ 1197459 h 1234709"/>
              <a:gd name="connsiteX10" fmla="*/ 3261564 w 4343629"/>
              <a:gd name="connsiteY10" fmla="*/ 1234709 h 1234709"/>
              <a:gd name="connsiteX11" fmla="*/ 3109002 w 4343629"/>
              <a:gd name="connsiteY11" fmla="*/ 1234709 h 1234709"/>
              <a:gd name="connsiteX12" fmla="*/ 2806889 w 4343629"/>
              <a:gd name="connsiteY12" fmla="*/ 1197459 h 1234709"/>
              <a:gd name="connsiteX13" fmla="*/ 2959441 w 4343629"/>
              <a:gd name="connsiteY13" fmla="*/ 1197459 h 1234709"/>
              <a:gd name="connsiteX14" fmla="*/ 2959441 w 4343629"/>
              <a:gd name="connsiteY14" fmla="*/ 1234709 h 1234709"/>
              <a:gd name="connsiteX15" fmla="*/ 2806889 w 4343629"/>
              <a:gd name="connsiteY15" fmla="*/ 1234709 h 1234709"/>
              <a:gd name="connsiteX16" fmla="*/ 2499285 w 4343629"/>
              <a:gd name="connsiteY16" fmla="*/ 1197459 h 1234709"/>
              <a:gd name="connsiteX17" fmla="*/ 2651837 w 4343629"/>
              <a:gd name="connsiteY17" fmla="*/ 1197459 h 1234709"/>
              <a:gd name="connsiteX18" fmla="*/ 2651837 w 4343629"/>
              <a:gd name="connsiteY18" fmla="*/ 1234709 h 1234709"/>
              <a:gd name="connsiteX19" fmla="*/ 2499285 w 4343629"/>
              <a:gd name="connsiteY19" fmla="*/ 1234709 h 1234709"/>
              <a:gd name="connsiteX20" fmla="*/ 2191680 w 4343629"/>
              <a:gd name="connsiteY20" fmla="*/ 1197459 h 1234709"/>
              <a:gd name="connsiteX21" fmla="*/ 2344242 w 4343629"/>
              <a:gd name="connsiteY21" fmla="*/ 1197459 h 1234709"/>
              <a:gd name="connsiteX22" fmla="*/ 2344242 w 4343629"/>
              <a:gd name="connsiteY22" fmla="*/ 1234709 h 1234709"/>
              <a:gd name="connsiteX23" fmla="*/ 2191680 w 4343629"/>
              <a:gd name="connsiteY23" fmla="*/ 1234709 h 1234709"/>
              <a:gd name="connsiteX24" fmla="*/ 1889570 w 4343629"/>
              <a:gd name="connsiteY24" fmla="*/ 1197459 h 1234709"/>
              <a:gd name="connsiteX25" fmla="*/ 2042122 w 4343629"/>
              <a:gd name="connsiteY25" fmla="*/ 1197459 h 1234709"/>
              <a:gd name="connsiteX26" fmla="*/ 2042122 w 4343629"/>
              <a:gd name="connsiteY26" fmla="*/ 1234709 h 1234709"/>
              <a:gd name="connsiteX27" fmla="*/ 1889570 w 4343629"/>
              <a:gd name="connsiteY27" fmla="*/ 1234709 h 1234709"/>
              <a:gd name="connsiteX28" fmla="*/ 1587457 w 4343629"/>
              <a:gd name="connsiteY28" fmla="*/ 1197459 h 1234709"/>
              <a:gd name="connsiteX29" fmla="*/ 1740009 w 4343629"/>
              <a:gd name="connsiteY29" fmla="*/ 1197459 h 1234709"/>
              <a:gd name="connsiteX30" fmla="*/ 1740009 w 4343629"/>
              <a:gd name="connsiteY30" fmla="*/ 1234709 h 1234709"/>
              <a:gd name="connsiteX31" fmla="*/ 1587457 w 4343629"/>
              <a:gd name="connsiteY31" fmla="*/ 1234709 h 1234709"/>
              <a:gd name="connsiteX32" fmla="*/ 1279853 w 4343629"/>
              <a:gd name="connsiteY32" fmla="*/ 1197459 h 1234709"/>
              <a:gd name="connsiteX33" fmla="*/ 1432415 w 4343629"/>
              <a:gd name="connsiteY33" fmla="*/ 1197459 h 1234709"/>
              <a:gd name="connsiteX34" fmla="*/ 1432415 w 4343629"/>
              <a:gd name="connsiteY34" fmla="*/ 1234709 h 1234709"/>
              <a:gd name="connsiteX35" fmla="*/ 1279853 w 4343629"/>
              <a:gd name="connsiteY35" fmla="*/ 1234709 h 1234709"/>
              <a:gd name="connsiteX36" fmla="*/ 977743 w 4343629"/>
              <a:gd name="connsiteY36" fmla="*/ 1197459 h 1234709"/>
              <a:gd name="connsiteX37" fmla="*/ 1130295 w 4343629"/>
              <a:gd name="connsiteY37" fmla="*/ 1197459 h 1234709"/>
              <a:gd name="connsiteX38" fmla="*/ 1130295 w 4343629"/>
              <a:gd name="connsiteY38" fmla="*/ 1234709 h 1234709"/>
              <a:gd name="connsiteX39" fmla="*/ 977743 w 4343629"/>
              <a:gd name="connsiteY39" fmla="*/ 1234709 h 1234709"/>
              <a:gd name="connsiteX40" fmla="*/ 670139 w 4343629"/>
              <a:gd name="connsiteY40" fmla="*/ 1197459 h 1234709"/>
              <a:gd name="connsiteX41" fmla="*/ 822701 w 4343629"/>
              <a:gd name="connsiteY41" fmla="*/ 1197459 h 1234709"/>
              <a:gd name="connsiteX42" fmla="*/ 822701 w 4343629"/>
              <a:gd name="connsiteY42" fmla="*/ 1234709 h 1234709"/>
              <a:gd name="connsiteX43" fmla="*/ 670139 w 4343629"/>
              <a:gd name="connsiteY43" fmla="*/ 1234709 h 1234709"/>
              <a:gd name="connsiteX44" fmla="*/ 368025 w 4343629"/>
              <a:gd name="connsiteY44" fmla="*/ 1197459 h 1234709"/>
              <a:gd name="connsiteX45" fmla="*/ 520577 w 4343629"/>
              <a:gd name="connsiteY45" fmla="*/ 1197459 h 1234709"/>
              <a:gd name="connsiteX46" fmla="*/ 520577 w 4343629"/>
              <a:gd name="connsiteY46" fmla="*/ 1234709 h 1234709"/>
              <a:gd name="connsiteX47" fmla="*/ 368025 w 4343629"/>
              <a:gd name="connsiteY47" fmla="*/ 1234709 h 1234709"/>
              <a:gd name="connsiteX48" fmla="*/ 4158631 w 4343629"/>
              <a:gd name="connsiteY48" fmla="*/ 1148025 h 1234709"/>
              <a:gd name="connsiteX49" fmla="*/ 4178859 w 4343629"/>
              <a:gd name="connsiteY49" fmla="*/ 1179528 h 1234709"/>
              <a:gd name="connsiteX50" fmla="*/ 4024623 w 4343629"/>
              <a:gd name="connsiteY50" fmla="*/ 1229205 h 1234709"/>
              <a:gd name="connsiteX51" fmla="*/ 4020830 w 4343629"/>
              <a:gd name="connsiteY51" fmla="*/ 1191644 h 1234709"/>
              <a:gd name="connsiteX52" fmla="*/ 4158631 w 4343629"/>
              <a:gd name="connsiteY52" fmla="*/ 1148025 h 1234709"/>
              <a:gd name="connsiteX53" fmla="*/ 110710 w 4343629"/>
              <a:gd name="connsiteY53" fmla="*/ 1082109 h 1234709"/>
              <a:gd name="connsiteX54" fmla="*/ 223978 w 4343629"/>
              <a:gd name="connsiteY54" fmla="*/ 1165961 h 1234709"/>
              <a:gd name="connsiteX55" fmla="*/ 207973 w 4343629"/>
              <a:gd name="connsiteY55" fmla="*/ 1201721 h 1234709"/>
              <a:gd name="connsiteX56" fmla="*/ 82393 w 4343629"/>
              <a:gd name="connsiteY56" fmla="*/ 1106771 h 1234709"/>
              <a:gd name="connsiteX57" fmla="*/ 4302526 w 4343629"/>
              <a:gd name="connsiteY57" fmla="*/ 917321 h 1234709"/>
              <a:gd name="connsiteX58" fmla="*/ 4338190 w 4343629"/>
              <a:gd name="connsiteY58" fmla="*/ 921012 h 1234709"/>
              <a:gd name="connsiteX59" fmla="*/ 4288999 w 4343629"/>
              <a:gd name="connsiteY59" fmla="*/ 1069893 h 1234709"/>
              <a:gd name="connsiteX60" fmla="*/ 4257024 w 4343629"/>
              <a:gd name="connsiteY60" fmla="*/ 1050206 h 1234709"/>
              <a:gd name="connsiteX61" fmla="*/ 4302526 w 4343629"/>
              <a:gd name="connsiteY61" fmla="*/ 917321 h 1234709"/>
              <a:gd name="connsiteX62" fmla="*/ 0 w 4343629"/>
              <a:gd name="connsiteY62" fmla="*/ 812954 h 1234709"/>
              <a:gd name="connsiteX63" fmla="*/ 39295 w 4343629"/>
              <a:gd name="connsiteY63" fmla="*/ 812954 h 1234709"/>
              <a:gd name="connsiteX64" fmla="*/ 39295 w 4343629"/>
              <a:gd name="connsiteY64" fmla="*/ 887545 h 1234709"/>
              <a:gd name="connsiteX65" fmla="*/ 48168 w 4343629"/>
              <a:gd name="connsiteY65" fmla="*/ 962137 h 1234709"/>
              <a:gd name="connsiteX66" fmla="*/ 11408 w 4343629"/>
              <a:gd name="connsiteY66" fmla="*/ 970987 h 1234709"/>
              <a:gd name="connsiteX67" fmla="*/ 0 w 4343629"/>
              <a:gd name="connsiteY67" fmla="*/ 887545 h 1234709"/>
              <a:gd name="connsiteX68" fmla="*/ 4306462 w 4343629"/>
              <a:gd name="connsiteY68" fmla="*/ 615208 h 1234709"/>
              <a:gd name="connsiteX69" fmla="*/ 4343629 w 4343629"/>
              <a:gd name="connsiteY69" fmla="*/ 615208 h 1234709"/>
              <a:gd name="connsiteX70" fmla="*/ 4343629 w 4343629"/>
              <a:gd name="connsiteY70" fmla="*/ 767760 h 1234709"/>
              <a:gd name="connsiteX71" fmla="*/ 4306462 w 4343629"/>
              <a:gd name="connsiteY71" fmla="*/ 767760 h 1234709"/>
              <a:gd name="connsiteX72" fmla="*/ 0 w 4343629"/>
              <a:gd name="connsiteY72" fmla="*/ 505350 h 1234709"/>
              <a:gd name="connsiteX73" fmla="*/ 37248 w 4343629"/>
              <a:gd name="connsiteY73" fmla="*/ 505350 h 1234709"/>
              <a:gd name="connsiteX74" fmla="*/ 37248 w 4343629"/>
              <a:gd name="connsiteY74" fmla="*/ 657912 h 1234709"/>
              <a:gd name="connsiteX75" fmla="*/ 0 w 4343629"/>
              <a:gd name="connsiteY75" fmla="*/ 657912 h 1234709"/>
              <a:gd name="connsiteX76" fmla="*/ 4306462 w 4343629"/>
              <a:gd name="connsiteY76" fmla="*/ 307604 h 1234709"/>
              <a:gd name="connsiteX77" fmla="*/ 4343629 w 4343629"/>
              <a:gd name="connsiteY77" fmla="*/ 307604 h 1234709"/>
              <a:gd name="connsiteX78" fmla="*/ 4343629 w 4343629"/>
              <a:gd name="connsiteY78" fmla="*/ 460156 h 1234709"/>
              <a:gd name="connsiteX79" fmla="*/ 4306462 w 4343629"/>
              <a:gd name="connsiteY79" fmla="*/ 460156 h 1234709"/>
              <a:gd name="connsiteX80" fmla="*/ 0 w 4343629"/>
              <a:gd name="connsiteY80" fmla="*/ 203240 h 1234709"/>
              <a:gd name="connsiteX81" fmla="*/ 37248 w 4343629"/>
              <a:gd name="connsiteY81" fmla="*/ 203240 h 1234709"/>
              <a:gd name="connsiteX82" fmla="*/ 37248 w 4343629"/>
              <a:gd name="connsiteY82" fmla="*/ 355792 h 1234709"/>
              <a:gd name="connsiteX83" fmla="*/ 0 w 4343629"/>
              <a:gd name="connsiteY83" fmla="*/ 355792 h 1234709"/>
              <a:gd name="connsiteX84" fmla="*/ 4306462 w 4343629"/>
              <a:gd name="connsiteY84" fmla="*/ 0 h 1234709"/>
              <a:gd name="connsiteX85" fmla="*/ 4343629 w 4343629"/>
              <a:gd name="connsiteY85" fmla="*/ 0 h 1234709"/>
              <a:gd name="connsiteX86" fmla="*/ 4343629 w 4343629"/>
              <a:gd name="connsiteY86" fmla="*/ 152562 h 1234709"/>
              <a:gd name="connsiteX87" fmla="*/ 4306462 w 4343629"/>
              <a:gd name="connsiteY87" fmla="*/ 152562 h 1234709"/>
              <a:gd name="connsiteX88" fmla="*/ 0 w 4343629"/>
              <a:gd name="connsiteY88" fmla="*/ 0 h 1234709"/>
              <a:gd name="connsiteX89" fmla="*/ 37248 w 4343629"/>
              <a:gd name="connsiteY89" fmla="*/ 0 h 1234709"/>
              <a:gd name="connsiteX90" fmla="*/ 37248 w 4343629"/>
              <a:gd name="connsiteY90" fmla="*/ 48137 h 1234709"/>
              <a:gd name="connsiteX91" fmla="*/ 0 w 4343629"/>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29" h="1234709">
                <a:moveTo>
                  <a:pt x="3718716" y="1197459"/>
                </a:moveTo>
                <a:lnTo>
                  <a:pt x="3871278" y="1197459"/>
                </a:lnTo>
                <a:lnTo>
                  <a:pt x="3871278" y="1234709"/>
                </a:lnTo>
                <a:lnTo>
                  <a:pt x="3718716" y="1234709"/>
                </a:lnTo>
                <a:close/>
                <a:moveTo>
                  <a:pt x="3411112" y="1197459"/>
                </a:moveTo>
                <a:lnTo>
                  <a:pt x="3563664" y="1197459"/>
                </a:lnTo>
                <a:lnTo>
                  <a:pt x="3563664" y="1234709"/>
                </a:lnTo>
                <a:lnTo>
                  <a:pt x="3411112" y="1234709"/>
                </a:lnTo>
                <a:close/>
                <a:moveTo>
                  <a:pt x="3109002" y="1197459"/>
                </a:moveTo>
                <a:lnTo>
                  <a:pt x="3261564" y="1197459"/>
                </a:lnTo>
                <a:lnTo>
                  <a:pt x="3261564" y="1234709"/>
                </a:lnTo>
                <a:lnTo>
                  <a:pt x="3109002" y="1234709"/>
                </a:lnTo>
                <a:close/>
                <a:moveTo>
                  <a:pt x="2806889" y="1197459"/>
                </a:moveTo>
                <a:lnTo>
                  <a:pt x="2959441" y="1197459"/>
                </a:lnTo>
                <a:lnTo>
                  <a:pt x="2959441" y="1234709"/>
                </a:lnTo>
                <a:lnTo>
                  <a:pt x="2806889" y="1234709"/>
                </a:lnTo>
                <a:close/>
                <a:moveTo>
                  <a:pt x="2499285" y="1197459"/>
                </a:moveTo>
                <a:lnTo>
                  <a:pt x="2651837" y="1197459"/>
                </a:lnTo>
                <a:lnTo>
                  <a:pt x="2651837" y="1234709"/>
                </a:lnTo>
                <a:lnTo>
                  <a:pt x="2499285" y="1234709"/>
                </a:lnTo>
                <a:close/>
                <a:moveTo>
                  <a:pt x="2191680" y="1197459"/>
                </a:moveTo>
                <a:lnTo>
                  <a:pt x="2344242" y="1197459"/>
                </a:lnTo>
                <a:lnTo>
                  <a:pt x="2344242" y="1234709"/>
                </a:lnTo>
                <a:lnTo>
                  <a:pt x="2191680" y="1234709"/>
                </a:lnTo>
                <a:close/>
                <a:moveTo>
                  <a:pt x="1889570" y="1197459"/>
                </a:moveTo>
                <a:lnTo>
                  <a:pt x="2042122" y="1197459"/>
                </a:lnTo>
                <a:lnTo>
                  <a:pt x="2042122" y="1234709"/>
                </a:lnTo>
                <a:lnTo>
                  <a:pt x="1889570" y="1234709"/>
                </a:lnTo>
                <a:close/>
                <a:moveTo>
                  <a:pt x="1587457" y="1197459"/>
                </a:moveTo>
                <a:lnTo>
                  <a:pt x="1740009" y="1197459"/>
                </a:lnTo>
                <a:lnTo>
                  <a:pt x="1740009" y="1234709"/>
                </a:lnTo>
                <a:lnTo>
                  <a:pt x="1587457" y="1234709"/>
                </a:lnTo>
                <a:close/>
                <a:moveTo>
                  <a:pt x="1279853" y="1197459"/>
                </a:moveTo>
                <a:lnTo>
                  <a:pt x="1432415" y="1197459"/>
                </a:lnTo>
                <a:lnTo>
                  <a:pt x="1432415" y="1234709"/>
                </a:lnTo>
                <a:lnTo>
                  <a:pt x="1279853" y="1234709"/>
                </a:lnTo>
                <a:close/>
                <a:moveTo>
                  <a:pt x="977743" y="1197459"/>
                </a:moveTo>
                <a:lnTo>
                  <a:pt x="1130295" y="1197459"/>
                </a:lnTo>
                <a:lnTo>
                  <a:pt x="1130295" y="1234709"/>
                </a:lnTo>
                <a:lnTo>
                  <a:pt x="977743" y="1234709"/>
                </a:lnTo>
                <a:close/>
                <a:moveTo>
                  <a:pt x="670139" y="1197459"/>
                </a:moveTo>
                <a:lnTo>
                  <a:pt x="822701" y="1197459"/>
                </a:lnTo>
                <a:lnTo>
                  <a:pt x="822701" y="1234709"/>
                </a:lnTo>
                <a:lnTo>
                  <a:pt x="670139" y="1234709"/>
                </a:lnTo>
                <a:close/>
                <a:moveTo>
                  <a:pt x="368025" y="1197459"/>
                </a:moveTo>
                <a:lnTo>
                  <a:pt x="520577" y="1197459"/>
                </a:lnTo>
                <a:lnTo>
                  <a:pt x="520577" y="1234709"/>
                </a:lnTo>
                <a:lnTo>
                  <a:pt x="368025" y="1234709"/>
                </a:lnTo>
                <a:close/>
                <a:moveTo>
                  <a:pt x="4158631" y="1148025"/>
                </a:moveTo>
                <a:lnTo>
                  <a:pt x="4178859" y="1179528"/>
                </a:lnTo>
                <a:cubicBezTo>
                  <a:pt x="4132082" y="1207396"/>
                  <a:pt x="4078985" y="1224359"/>
                  <a:pt x="4024623" y="1229205"/>
                </a:cubicBezTo>
                <a:lnTo>
                  <a:pt x="4020830" y="1191644"/>
                </a:lnTo>
                <a:cubicBezTo>
                  <a:pt x="4070135" y="1186798"/>
                  <a:pt x="4116911" y="1173470"/>
                  <a:pt x="4158631" y="1148025"/>
                </a:cubicBezTo>
                <a:close/>
                <a:moveTo>
                  <a:pt x="110710" y="1082109"/>
                </a:moveTo>
                <a:cubicBezTo>
                  <a:pt x="140258" y="1117869"/>
                  <a:pt x="179656" y="1147464"/>
                  <a:pt x="223978" y="1165961"/>
                </a:cubicBezTo>
                <a:lnTo>
                  <a:pt x="207973" y="1201721"/>
                </a:lnTo>
                <a:cubicBezTo>
                  <a:pt x="159957" y="1179525"/>
                  <a:pt x="115635" y="1147464"/>
                  <a:pt x="82393" y="1106771"/>
                </a:cubicBezTo>
                <a:close/>
                <a:moveTo>
                  <a:pt x="4302526" y="917321"/>
                </a:moveTo>
                <a:lnTo>
                  <a:pt x="4338190" y="921012"/>
                </a:lnTo>
                <a:cubicBezTo>
                  <a:pt x="4334501" y="972690"/>
                  <a:pt x="4317284" y="1025598"/>
                  <a:pt x="4288999" y="1069893"/>
                </a:cubicBezTo>
                <a:lnTo>
                  <a:pt x="4257024" y="1050206"/>
                </a:lnTo>
                <a:cubicBezTo>
                  <a:pt x="4282850" y="1009602"/>
                  <a:pt x="4297607" y="964077"/>
                  <a:pt x="4302526" y="917321"/>
                </a:cubicBezTo>
                <a:close/>
                <a:moveTo>
                  <a:pt x="0" y="812954"/>
                </a:moveTo>
                <a:lnTo>
                  <a:pt x="39295" y="812954"/>
                </a:lnTo>
                <a:lnTo>
                  <a:pt x="39295" y="887545"/>
                </a:lnTo>
                <a:cubicBezTo>
                  <a:pt x="39295" y="912831"/>
                  <a:pt x="41830" y="938116"/>
                  <a:pt x="48168" y="962137"/>
                </a:cubicBezTo>
                <a:lnTo>
                  <a:pt x="11408" y="970987"/>
                </a:lnTo>
                <a:cubicBezTo>
                  <a:pt x="5071" y="944437"/>
                  <a:pt x="0" y="916623"/>
                  <a:pt x="0" y="887545"/>
                </a:cubicBezTo>
                <a:close/>
                <a:moveTo>
                  <a:pt x="4306462" y="615208"/>
                </a:moveTo>
                <a:lnTo>
                  <a:pt x="4343629" y="615208"/>
                </a:lnTo>
                <a:lnTo>
                  <a:pt x="4343629" y="767760"/>
                </a:lnTo>
                <a:lnTo>
                  <a:pt x="4306462" y="767760"/>
                </a:lnTo>
                <a:close/>
                <a:moveTo>
                  <a:pt x="0" y="505350"/>
                </a:moveTo>
                <a:lnTo>
                  <a:pt x="37248" y="505350"/>
                </a:lnTo>
                <a:lnTo>
                  <a:pt x="37248" y="657912"/>
                </a:lnTo>
                <a:lnTo>
                  <a:pt x="0" y="657912"/>
                </a:lnTo>
                <a:close/>
                <a:moveTo>
                  <a:pt x="4306462" y="307604"/>
                </a:moveTo>
                <a:lnTo>
                  <a:pt x="4343629" y="307604"/>
                </a:lnTo>
                <a:lnTo>
                  <a:pt x="4343629" y="460156"/>
                </a:lnTo>
                <a:lnTo>
                  <a:pt x="4306462" y="460156"/>
                </a:lnTo>
                <a:close/>
                <a:moveTo>
                  <a:pt x="0" y="203240"/>
                </a:moveTo>
                <a:lnTo>
                  <a:pt x="37248" y="203240"/>
                </a:lnTo>
                <a:lnTo>
                  <a:pt x="37248" y="355792"/>
                </a:lnTo>
                <a:lnTo>
                  <a:pt x="0" y="355792"/>
                </a:lnTo>
                <a:close/>
                <a:moveTo>
                  <a:pt x="4306462" y="0"/>
                </a:moveTo>
                <a:lnTo>
                  <a:pt x="4343629" y="0"/>
                </a:lnTo>
                <a:lnTo>
                  <a:pt x="4343629" y="152562"/>
                </a:lnTo>
                <a:lnTo>
                  <a:pt x="4306462" y="152562"/>
                </a:lnTo>
                <a:close/>
                <a:moveTo>
                  <a:pt x="0" y="0"/>
                </a:moveTo>
                <a:lnTo>
                  <a:pt x="37248" y="0"/>
                </a:lnTo>
                <a:lnTo>
                  <a:pt x="37248"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7" name="Freeform: Shape 119">
            <a:extLst>
              <a:ext uri="{FF2B5EF4-FFF2-40B4-BE49-F238E27FC236}">
                <a16:creationId xmlns:a16="http://schemas.microsoft.com/office/drawing/2014/main" id="{6CB74EBC-4731-0947-B6B4-FC83E45D63DB}"/>
              </a:ext>
            </a:extLst>
          </p:cNvPr>
          <p:cNvSpPr>
            <a:spLocks noChangeArrowheads="1"/>
          </p:cNvSpPr>
          <p:nvPr/>
        </p:nvSpPr>
        <p:spPr bwMode="auto">
          <a:xfrm>
            <a:off x="8238245" y="4491974"/>
            <a:ext cx="2171837" cy="617355"/>
          </a:xfrm>
          <a:custGeom>
            <a:avLst/>
            <a:gdLst>
              <a:gd name="connsiteX0" fmla="*/ 3718720 w 4343674"/>
              <a:gd name="connsiteY0" fmla="*/ 1197459 h 1234709"/>
              <a:gd name="connsiteX1" fmla="*/ 3871282 w 4343674"/>
              <a:gd name="connsiteY1" fmla="*/ 1197459 h 1234709"/>
              <a:gd name="connsiteX2" fmla="*/ 3871282 w 4343674"/>
              <a:gd name="connsiteY2" fmla="*/ 1234709 h 1234709"/>
              <a:gd name="connsiteX3" fmla="*/ 3718720 w 4343674"/>
              <a:gd name="connsiteY3" fmla="*/ 1234709 h 1234709"/>
              <a:gd name="connsiteX4" fmla="*/ 3411114 w 4343674"/>
              <a:gd name="connsiteY4" fmla="*/ 1197459 h 1234709"/>
              <a:gd name="connsiteX5" fmla="*/ 3563666 w 4343674"/>
              <a:gd name="connsiteY5" fmla="*/ 1197459 h 1234709"/>
              <a:gd name="connsiteX6" fmla="*/ 3563666 w 4343674"/>
              <a:gd name="connsiteY6" fmla="*/ 1234709 h 1234709"/>
              <a:gd name="connsiteX7" fmla="*/ 3411114 w 4343674"/>
              <a:gd name="connsiteY7" fmla="*/ 1234709 h 1234709"/>
              <a:gd name="connsiteX8" fmla="*/ 3109002 w 4343674"/>
              <a:gd name="connsiteY8" fmla="*/ 1197459 h 1234709"/>
              <a:gd name="connsiteX9" fmla="*/ 3261554 w 4343674"/>
              <a:gd name="connsiteY9" fmla="*/ 1197459 h 1234709"/>
              <a:gd name="connsiteX10" fmla="*/ 3261554 w 4343674"/>
              <a:gd name="connsiteY10" fmla="*/ 1234709 h 1234709"/>
              <a:gd name="connsiteX11" fmla="*/ 3109002 w 4343674"/>
              <a:gd name="connsiteY11" fmla="*/ 1234709 h 1234709"/>
              <a:gd name="connsiteX12" fmla="*/ 2801398 w 4343674"/>
              <a:gd name="connsiteY12" fmla="*/ 1197459 h 1234709"/>
              <a:gd name="connsiteX13" fmla="*/ 2953960 w 4343674"/>
              <a:gd name="connsiteY13" fmla="*/ 1197459 h 1234709"/>
              <a:gd name="connsiteX14" fmla="*/ 2953960 w 4343674"/>
              <a:gd name="connsiteY14" fmla="*/ 1234709 h 1234709"/>
              <a:gd name="connsiteX15" fmla="*/ 2801398 w 4343674"/>
              <a:gd name="connsiteY15" fmla="*/ 1234709 h 1234709"/>
              <a:gd name="connsiteX16" fmla="*/ 2499288 w 4343674"/>
              <a:gd name="connsiteY16" fmla="*/ 1197459 h 1234709"/>
              <a:gd name="connsiteX17" fmla="*/ 2651840 w 4343674"/>
              <a:gd name="connsiteY17" fmla="*/ 1197459 h 1234709"/>
              <a:gd name="connsiteX18" fmla="*/ 2651840 w 4343674"/>
              <a:gd name="connsiteY18" fmla="*/ 1234709 h 1234709"/>
              <a:gd name="connsiteX19" fmla="*/ 2499288 w 4343674"/>
              <a:gd name="connsiteY19" fmla="*/ 1234709 h 1234709"/>
              <a:gd name="connsiteX20" fmla="*/ 2191684 w 4343674"/>
              <a:gd name="connsiteY20" fmla="*/ 1197459 h 1234709"/>
              <a:gd name="connsiteX21" fmla="*/ 2344236 w 4343674"/>
              <a:gd name="connsiteY21" fmla="*/ 1197459 h 1234709"/>
              <a:gd name="connsiteX22" fmla="*/ 2344236 w 4343674"/>
              <a:gd name="connsiteY22" fmla="*/ 1234709 h 1234709"/>
              <a:gd name="connsiteX23" fmla="*/ 2191684 w 4343674"/>
              <a:gd name="connsiteY23" fmla="*/ 1234709 h 1234709"/>
              <a:gd name="connsiteX24" fmla="*/ 1889570 w 4343674"/>
              <a:gd name="connsiteY24" fmla="*/ 1197459 h 1234709"/>
              <a:gd name="connsiteX25" fmla="*/ 2042132 w 4343674"/>
              <a:gd name="connsiteY25" fmla="*/ 1197459 h 1234709"/>
              <a:gd name="connsiteX26" fmla="*/ 2042132 w 4343674"/>
              <a:gd name="connsiteY26" fmla="*/ 1234709 h 1234709"/>
              <a:gd name="connsiteX27" fmla="*/ 1889570 w 4343674"/>
              <a:gd name="connsiteY27" fmla="*/ 1234709 h 1234709"/>
              <a:gd name="connsiteX28" fmla="*/ 1587462 w 4343674"/>
              <a:gd name="connsiteY28" fmla="*/ 1197459 h 1234709"/>
              <a:gd name="connsiteX29" fmla="*/ 1740012 w 4343674"/>
              <a:gd name="connsiteY29" fmla="*/ 1197459 h 1234709"/>
              <a:gd name="connsiteX30" fmla="*/ 1740012 w 4343674"/>
              <a:gd name="connsiteY30" fmla="*/ 1234709 h 1234709"/>
              <a:gd name="connsiteX31" fmla="*/ 1587462 w 4343674"/>
              <a:gd name="connsiteY31" fmla="*/ 1234709 h 1234709"/>
              <a:gd name="connsiteX32" fmla="*/ 1279856 w 4343674"/>
              <a:gd name="connsiteY32" fmla="*/ 1197459 h 1234709"/>
              <a:gd name="connsiteX33" fmla="*/ 1432418 w 4343674"/>
              <a:gd name="connsiteY33" fmla="*/ 1197459 h 1234709"/>
              <a:gd name="connsiteX34" fmla="*/ 1432418 w 4343674"/>
              <a:gd name="connsiteY34" fmla="*/ 1234709 h 1234709"/>
              <a:gd name="connsiteX35" fmla="*/ 1279856 w 4343674"/>
              <a:gd name="connsiteY35" fmla="*/ 1234709 h 1234709"/>
              <a:gd name="connsiteX36" fmla="*/ 977742 w 4343674"/>
              <a:gd name="connsiteY36" fmla="*/ 1197459 h 1234709"/>
              <a:gd name="connsiteX37" fmla="*/ 1130294 w 4343674"/>
              <a:gd name="connsiteY37" fmla="*/ 1197459 h 1234709"/>
              <a:gd name="connsiteX38" fmla="*/ 1130294 w 4343674"/>
              <a:gd name="connsiteY38" fmla="*/ 1234709 h 1234709"/>
              <a:gd name="connsiteX39" fmla="*/ 977742 w 4343674"/>
              <a:gd name="connsiteY39" fmla="*/ 1234709 h 1234709"/>
              <a:gd name="connsiteX40" fmla="*/ 670138 w 4343674"/>
              <a:gd name="connsiteY40" fmla="*/ 1197459 h 1234709"/>
              <a:gd name="connsiteX41" fmla="*/ 822690 w 4343674"/>
              <a:gd name="connsiteY41" fmla="*/ 1197459 h 1234709"/>
              <a:gd name="connsiteX42" fmla="*/ 822690 w 4343674"/>
              <a:gd name="connsiteY42" fmla="*/ 1234709 h 1234709"/>
              <a:gd name="connsiteX43" fmla="*/ 670138 w 4343674"/>
              <a:gd name="connsiteY43" fmla="*/ 1234709 h 1234709"/>
              <a:gd name="connsiteX44" fmla="*/ 362534 w 4343674"/>
              <a:gd name="connsiteY44" fmla="*/ 1197459 h 1234709"/>
              <a:gd name="connsiteX45" fmla="*/ 515096 w 4343674"/>
              <a:gd name="connsiteY45" fmla="*/ 1197459 h 1234709"/>
              <a:gd name="connsiteX46" fmla="*/ 515096 w 4343674"/>
              <a:gd name="connsiteY46" fmla="*/ 1234709 h 1234709"/>
              <a:gd name="connsiteX47" fmla="*/ 362534 w 4343674"/>
              <a:gd name="connsiteY47" fmla="*/ 1234709 h 1234709"/>
              <a:gd name="connsiteX48" fmla="*/ 4158634 w 4343674"/>
              <a:gd name="connsiteY48" fmla="*/ 1148025 h 1234709"/>
              <a:gd name="connsiteX49" fmla="*/ 4178862 w 4343674"/>
              <a:gd name="connsiteY49" fmla="*/ 1179528 h 1234709"/>
              <a:gd name="connsiteX50" fmla="*/ 4024622 w 4343674"/>
              <a:gd name="connsiteY50" fmla="*/ 1229205 h 1234709"/>
              <a:gd name="connsiteX51" fmla="*/ 4020830 w 4343674"/>
              <a:gd name="connsiteY51" fmla="*/ 1191644 h 1234709"/>
              <a:gd name="connsiteX52" fmla="*/ 4158634 w 4343674"/>
              <a:gd name="connsiteY52" fmla="*/ 1148025 h 1234709"/>
              <a:gd name="connsiteX53" fmla="*/ 111944 w 4343674"/>
              <a:gd name="connsiteY53" fmla="*/ 1082109 h 1234709"/>
              <a:gd name="connsiteX54" fmla="*/ 223981 w 4343674"/>
              <a:gd name="connsiteY54" fmla="*/ 1166825 h 1234709"/>
              <a:gd name="connsiteX55" fmla="*/ 209207 w 4343674"/>
              <a:gd name="connsiteY55" fmla="*/ 1201708 h 1234709"/>
              <a:gd name="connsiteX56" fmla="*/ 82396 w 4343674"/>
              <a:gd name="connsiteY56" fmla="*/ 1107025 h 1234709"/>
              <a:gd name="connsiteX57" fmla="*/ 4300646 w 4343674"/>
              <a:gd name="connsiteY57" fmla="*/ 917321 h 1234709"/>
              <a:gd name="connsiteX58" fmla="*/ 4338208 w 4343674"/>
              <a:gd name="connsiteY58" fmla="*/ 921012 h 1234709"/>
              <a:gd name="connsiteX59" fmla="*/ 4288530 w 4343674"/>
              <a:gd name="connsiteY59" fmla="*/ 1069893 h 1234709"/>
              <a:gd name="connsiteX60" fmla="*/ 4257026 w 4343674"/>
              <a:gd name="connsiteY60" fmla="*/ 1050206 h 1234709"/>
              <a:gd name="connsiteX61" fmla="*/ 4300646 w 4343674"/>
              <a:gd name="connsiteY61" fmla="*/ 917321 h 1234709"/>
              <a:gd name="connsiteX62" fmla="*/ 0 w 4343674"/>
              <a:gd name="connsiteY62" fmla="*/ 812954 h 1234709"/>
              <a:gd name="connsiteX63" fmla="*/ 39297 w 4343674"/>
              <a:gd name="connsiteY63" fmla="*/ 812954 h 1234709"/>
              <a:gd name="connsiteX64" fmla="*/ 39297 w 4343674"/>
              <a:gd name="connsiteY64" fmla="*/ 887545 h 1234709"/>
              <a:gd name="connsiteX65" fmla="*/ 48170 w 4343674"/>
              <a:gd name="connsiteY65" fmla="*/ 962137 h 1234709"/>
              <a:gd name="connsiteX66" fmla="*/ 10141 w 4343674"/>
              <a:gd name="connsiteY66" fmla="*/ 970987 h 1234709"/>
              <a:gd name="connsiteX67" fmla="*/ 0 w 4343674"/>
              <a:gd name="connsiteY67" fmla="*/ 887545 h 1234709"/>
              <a:gd name="connsiteX68" fmla="*/ 4306462 w 4343674"/>
              <a:gd name="connsiteY68" fmla="*/ 615208 h 1234709"/>
              <a:gd name="connsiteX69" fmla="*/ 4343674 w 4343674"/>
              <a:gd name="connsiteY69" fmla="*/ 615208 h 1234709"/>
              <a:gd name="connsiteX70" fmla="*/ 4343674 w 4343674"/>
              <a:gd name="connsiteY70" fmla="*/ 767760 h 1234709"/>
              <a:gd name="connsiteX71" fmla="*/ 4306462 w 4343674"/>
              <a:gd name="connsiteY71" fmla="*/ 767760 h 1234709"/>
              <a:gd name="connsiteX72" fmla="*/ 0 w 4343674"/>
              <a:gd name="connsiteY72" fmla="*/ 505350 h 1234709"/>
              <a:gd name="connsiteX73" fmla="*/ 37250 w 4343674"/>
              <a:gd name="connsiteY73" fmla="*/ 505350 h 1234709"/>
              <a:gd name="connsiteX74" fmla="*/ 37250 w 4343674"/>
              <a:gd name="connsiteY74" fmla="*/ 657912 h 1234709"/>
              <a:gd name="connsiteX75" fmla="*/ 0 w 4343674"/>
              <a:gd name="connsiteY75" fmla="*/ 657912 h 1234709"/>
              <a:gd name="connsiteX76" fmla="*/ 4306462 w 4343674"/>
              <a:gd name="connsiteY76" fmla="*/ 307604 h 1234709"/>
              <a:gd name="connsiteX77" fmla="*/ 4343674 w 4343674"/>
              <a:gd name="connsiteY77" fmla="*/ 307604 h 1234709"/>
              <a:gd name="connsiteX78" fmla="*/ 4343674 w 4343674"/>
              <a:gd name="connsiteY78" fmla="*/ 460156 h 1234709"/>
              <a:gd name="connsiteX79" fmla="*/ 4306462 w 4343674"/>
              <a:gd name="connsiteY79" fmla="*/ 460156 h 1234709"/>
              <a:gd name="connsiteX80" fmla="*/ 0 w 4343674"/>
              <a:gd name="connsiteY80" fmla="*/ 203240 h 1234709"/>
              <a:gd name="connsiteX81" fmla="*/ 37250 w 4343674"/>
              <a:gd name="connsiteY81" fmla="*/ 203240 h 1234709"/>
              <a:gd name="connsiteX82" fmla="*/ 37250 w 4343674"/>
              <a:gd name="connsiteY82" fmla="*/ 355792 h 1234709"/>
              <a:gd name="connsiteX83" fmla="*/ 0 w 4343674"/>
              <a:gd name="connsiteY83" fmla="*/ 355792 h 1234709"/>
              <a:gd name="connsiteX84" fmla="*/ 4306462 w 4343674"/>
              <a:gd name="connsiteY84" fmla="*/ 0 h 1234709"/>
              <a:gd name="connsiteX85" fmla="*/ 4343674 w 4343674"/>
              <a:gd name="connsiteY85" fmla="*/ 0 h 1234709"/>
              <a:gd name="connsiteX86" fmla="*/ 4343674 w 4343674"/>
              <a:gd name="connsiteY86" fmla="*/ 152562 h 1234709"/>
              <a:gd name="connsiteX87" fmla="*/ 4306462 w 4343674"/>
              <a:gd name="connsiteY87" fmla="*/ 152562 h 1234709"/>
              <a:gd name="connsiteX88" fmla="*/ 0 w 4343674"/>
              <a:gd name="connsiteY88" fmla="*/ 0 h 1234709"/>
              <a:gd name="connsiteX89" fmla="*/ 37250 w 4343674"/>
              <a:gd name="connsiteY89" fmla="*/ 0 h 1234709"/>
              <a:gd name="connsiteX90" fmla="*/ 37250 w 4343674"/>
              <a:gd name="connsiteY90" fmla="*/ 48137 h 1234709"/>
              <a:gd name="connsiteX91" fmla="*/ 0 w 4343674"/>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74" h="1234709">
                <a:moveTo>
                  <a:pt x="3718720" y="1197459"/>
                </a:moveTo>
                <a:lnTo>
                  <a:pt x="3871282" y="1197459"/>
                </a:lnTo>
                <a:lnTo>
                  <a:pt x="3871282" y="1234709"/>
                </a:lnTo>
                <a:lnTo>
                  <a:pt x="3718720" y="1234709"/>
                </a:lnTo>
                <a:close/>
                <a:moveTo>
                  <a:pt x="3411114" y="1197459"/>
                </a:moveTo>
                <a:lnTo>
                  <a:pt x="3563666" y="1197459"/>
                </a:lnTo>
                <a:lnTo>
                  <a:pt x="3563666" y="1234709"/>
                </a:lnTo>
                <a:lnTo>
                  <a:pt x="3411114" y="1234709"/>
                </a:lnTo>
                <a:close/>
                <a:moveTo>
                  <a:pt x="3109002" y="1197459"/>
                </a:moveTo>
                <a:lnTo>
                  <a:pt x="3261554" y="1197459"/>
                </a:lnTo>
                <a:lnTo>
                  <a:pt x="3261554" y="1234709"/>
                </a:lnTo>
                <a:lnTo>
                  <a:pt x="3109002" y="1234709"/>
                </a:lnTo>
                <a:close/>
                <a:moveTo>
                  <a:pt x="2801398" y="1197459"/>
                </a:moveTo>
                <a:lnTo>
                  <a:pt x="2953960" y="1197459"/>
                </a:lnTo>
                <a:lnTo>
                  <a:pt x="2953960" y="1234709"/>
                </a:lnTo>
                <a:lnTo>
                  <a:pt x="2801398" y="1234709"/>
                </a:lnTo>
                <a:close/>
                <a:moveTo>
                  <a:pt x="2499288" y="1197459"/>
                </a:moveTo>
                <a:lnTo>
                  <a:pt x="2651840" y="1197459"/>
                </a:lnTo>
                <a:lnTo>
                  <a:pt x="2651840" y="1234709"/>
                </a:lnTo>
                <a:lnTo>
                  <a:pt x="2499288" y="1234709"/>
                </a:lnTo>
                <a:close/>
                <a:moveTo>
                  <a:pt x="2191684" y="1197459"/>
                </a:moveTo>
                <a:lnTo>
                  <a:pt x="2344236" y="1197459"/>
                </a:lnTo>
                <a:lnTo>
                  <a:pt x="2344236" y="1234709"/>
                </a:lnTo>
                <a:lnTo>
                  <a:pt x="2191684" y="1234709"/>
                </a:lnTo>
                <a:close/>
                <a:moveTo>
                  <a:pt x="1889570" y="1197459"/>
                </a:moveTo>
                <a:lnTo>
                  <a:pt x="2042132" y="1197459"/>
                </a:lnTo>
                <a:lnTo>
                  <a:pt x="2042132" y="1234709"/>
                </a:lnTo>
                <a:lnTo>
                  <a:pt x="1889570" y="1234709"/>
                </a:lnTo>
                <a:close/>
                <a:moveTo>
                  <a:pt x="1587462" y="1197459"/>
                </a:moveTo>
                <a:lnTo>
                  <a:pt x="1740012" y="1197459"/>
                </a:lnTo>
                <a:lnTo>
                  <a:pt x="1740012" y="1234709"/>
                </a:lnTo>
                <a:lnTo>
                  <a:pt x="1587462" y="1234709"/>
                </a:lnTo>
                <a:close/>
                <a:moveTo>
                  <a:pt x="1279856" y="1197459"/>
                </a:moveTo>
                <a:lnTo>
                  <a:pt x="1432418" y="1197459"/>
                </a:lnTo>
                <a:lnTo>
                  <a:pt x="1432418" y="1234709"/>
                </a:lnTo>
                <a:lnTo>
                  <a:pt x="1279856" y="1234709"/>
                </a:lnTo>
                <a:close/>
                <a:moveTo>
                  <a:pt x="977742" y="1197459"/>
                </a:moveTo>
                <a:lnTo>
                  <a:pt x="1130294" y="1197459"/>
                </a:lnTo>
                <a:lnTo>
                  <a:pt x="1130294" y="1234709"/>
                </a:lnTo>
                <a:lnTo>
                  <a:pt x="977742" y="1234709"/>
                </a:lnTo>
                <a:close/>
                <a:moveTo>
                  <a:pt x="670138" y="1197459"/>
                </a:moveTo>
                <a:lnTo>
                  <a:pt x="822690" y="1197459"/>
                </a:lnTo>
                <a:lnTo>
                  <a:pt x="822690" y="1234709"/>
                </a:lnTo>
                <a:lnTo>
                  <a:pt x="670138" y="1234709"/>
                </a:lnTo>
                <a:close/>
                <a:moveTo>
                  <a:pt x="362534" y="1197459"/>
                </a:moveTo>
                <a:lnTo>
                  <a:pt x="515096" y="1197459"/>
                </a:lnTo>
                <a:lnTo>
                  <a:pt x="515096" y="1234709"/>
                </a:lnTo>
                <a:lnTo>
                  <a:pt x="362534" y="1234709"/>
                </a:lnTo>
                <a:close/>
                <a:moveTo>
                  <a:pt x="4158634" y="1148025"/>
                </a:moveTo>
                <a:lnTo>
                  <a:pt x="4178862" y="1179528"/>
                </a:lnTo>
                <a:cubicBezTo>
                  <a:pt x="4132086" y="1207396"/>
                  <a:pt x="4078986" y="1224359"/>
                  <a:pt x="4024622" y="1229205"/>
                </a:cubicBezTo>
                <a:lnTo>
                  <a:pt x="4020830" y="1191644"/>
                </a:lnTo>
                <a:cubicBezTo>
                  <a:pt x="4068872" y="1186798"/>
                  <a:pt x="4116914" y="1172258"/>
                  <a:pt x="4158634" y="1148025"/>
                </a:cubicBezTo>
                <a:close/>
                <a:moveTo>
                  <a:pt x="111944" y="1082109"/>
                </a:moveTo>
                <a:cubicBezTo>
                  <a:pt x="141492" y="1118238"/>
                  <a:pt x="180890" y="1148138"/>
                  <a:pt x="223981" y="1166825"/>
                </a:cubicBezTo>
                <a:lnTo>
                  <a:pt x="209207" y="1201708"/>
                </a:lnTo>
                <a:cubicBezTo>
                  <a:pt x="159960" y="1180529"/>
                  <a:pt x="116869" y="1148138"/>
                  <a:pt x="82396" y="1107025"/>
                </a:cubicBezTo>
                <a:close/>
                <a:moveTo>
                  <a:pt x="4300646" y="917321"/>
                </a:moveTo>
                <a:lnTo>
                  <a:pt x="4338208" y="921012"/>
                </a:lnTo>
                <a:cubicBezTo>
                  <a:pt x="4333360" y="972690"/>
                  <a:pt x="4316398" y="1025598"/>
                  <a:pt x="4288530" y="1069893"/>
                </a:cubicBezTo>
                <a:lnTo>
                  <a:pt x="4257026" y="1050206"/>
                </a:lnTo>
                <a:cubicBezTo>
                  <a:pt x="4281260" y="1010833"/>
                  <a:pt x="4297012" y="964077"/>
                  <a:pt x="4300646" y="917321"/>
                </a:cubicBezTo>
                <a:close/>
                <a:moveTo>
                  <a:pt x="0" y="812954"/>
                </a:moveTo>
                <a:lnTo>
                  <a:pt x="39297" y="812954"/>
                </a:lnTo>
                <a:lnTo>
                  <a:pt x="39297" y="887545"/>
                </a:lnTo>
                <a:cubicBezTo>
                  <a:pt x="39297" y="912831"/>
                  <a:pt x="41832" y="938116"/>
                  <a:pt x="48170" y="962137"/>
                </a:cubicBezTo>
                <a:lnTo>
                  <a:pt x="10141" y="970987"/>
                </a:lnTo>
                <a:cubicBezTo>
                  <a:pt x="3803" y="944437"/>
                  <a:pt x="0" y="916623"/>
                  <a:pt x="0" y="887545"/>
                </a:cubicBezTo>
                <a:close/>
                <a:moveTo>
                  <a:pt x="4306462" y="615208"/>
                </a:moveTo>
                <a:lnTo>
                  <a:pt x="4343674" y="615208"/>
                </a:lnTo>
                <a:lnTo>
                  <a:pt x="4343674" y="767760"/>
                </a:lnTo>
                <a:lnTo>
                  <a:pt x="4306462" y="767760"/>
                </a:lnTo>
                <a:close/>
                <a:moveTo>
                  <a:pt x="0" y="505350"/>
                </a:moveTo>
                <a:lnTo>
                  <a:pt x="37250" y="505350"/>
                </a:lnTo>
                <a:lnTo>
                  <a:pt x="37250" y="657912"/>
                </a:lnTo>
                <a:lnTo>
                  <a:pt x="0" y="657912"/>
                </a:lnTo>
                <a:close/>
                <a:moveTo>
                  <a:pt x="4306462" y="307604"/>
                </a:moveTo>
                <a:lnTo>
                  <a:pt x="4343674" y="307604"/>
                </a:lnTo>
                <a:lnTo>
                  <a:pt x="4343674" y="460156"/>
                </a:lnTo>
                <a:lnTo>
                  <a:pt x="4306462" y="460156"/>
                </a:lnTo>
                <a:close/>
                <a:moveTo>
                  <a:pt x="0" y="203240"/>
                </a:moveTo>
                <a:lnTo>
                  <a:pt x="37250" y="203240"/>
                </a:lnTo>
                <a:lnTo>
                  <a:pt x="37250" y="355792"/>
                </a:lnTo>
                <a:lnTo>
                  <a:pt x="0" y="355792"/>
                </a:lnTo>
                <a:close/>
                <a:moveTo>
                  <a:pt x="4306462" y="0"/>
                </a:moveTo>
                <a:lnTo>
                  <a:pt x="4343674" y="0"/>
                </a:lnTo>
                <a:lnTo>
                  <a:pt x="4343674" y="152562"/>
                </a:lnTo>
                <a:lnTo>
                  <a:pt x="4306462" y="152562"/>
                </a:lnTo>
                <a:close/>
                <a:moveTo>
                  <a:pt x="0" y="0"/>
                </a:moveTo>
                <a:lnTo>
                  <a:pt x="37250" y="0"/>
                </a:lnTo>
                <a:lnTo>
                  <a:pt x="37250"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8" name="Freeform 7">
            <a:extLst>
              <a:ext uri="{FF2B5EF4-FFF2-40B4-BE49-F238E27FC236}">
                <a16:creationId xmlns:a16="http://schemas.microsoft.com/office/drawing/2014/main" id="{3E826A7C-CA7B-7A49-9970-3057A22C78A4}"/>
              </a:ext>
            </a:extLst>
          </p:cNvPr>
          <p:cNvSpPr>
            <a:spLocks noChangeArrowheads="1"/>
          </p:cNvSpPr>
          <p:nvPr/>
        </p:nvSpPr>
        <p:spPr bwMode="auto">
          <a:xfrm>
            <a:off x="1781300" y="4491974"/>
            <a:ext cx="19225" cy="606970"/>
          </a:xfrm>
          <a:custGeom>
            <a:avLst/>
            <a:gdLst>
              <a:gd name="T0" fmla="*/ 31 w 32"/>
              <a:gd name="T1" fmla="*/ 974 h 975"/>
              <a:gd name="T2" fmla="*/ 0 w 32"/>
              <a:gd name="T3" fmla="*/ 974 h 975"/>
              <a:gd name="T4" fmla="*/ 0 w 32"/>
              <a:gd name="T5" fmla="*/ 0 h 975"/>
              <a:gd name="T6" fmla="*/ 31 w 32"/>
              <a:gd name="T7" fmla="*/ 0 h 975"/>
              <a:gd name="T8" fmla="*/ 31 w 32"/>
              <a:gd name="T9" fmla="*/ 974 h 975"/>
            </a:gdLst>
            <a:ahLst/>
            <a:cxnLst>
              <a:cxn ang="0">
                <a:pos x="T0" y="T1"/>
              </a:cxn>
              <a:cxn ang="0">
                <a:pos x="T2" y="T3"/>
              </a:cxn>
              <a:cxn ang="0">
                <a:pos x="T4" y="T5"/>
              </a:cxn>
              <a:cxn ang="0">
                <a:pos x="T6" y="T7"/>
              </a:cxn>
              <a:cxn ang="0">
                <a:pos x="T8" y="T9"/>
              </a:cxn>
            </a:cxnLst>
            <a:rect l="0" t="0" r="r" b="b"/>
            <a:pathLst>
              <a:path w="32" h="975">
                <a:moveTo>
                  <a:pt x="31" y="974"/>
                </a:moveTo>
                <a:lnTo>
                  <a:pt x="0" y="974"/>
                </a:lnTo>
                <a:lnTo>
                  <a:pt x="0" y="0"/>
                </a:lnTo>
                <a:lnTo>
                  <a:pt x="31" y="0"/>
                </a:lnTo>
                <a:lnTo>
                  <a:pt x="31" y="974"/>
                </a:lnTo>
              </a:path>
            </a:pathLst>
          </a:custGeom>
          <a:solidFill>
            <a:schemeClr val="accent6"/>
          </a:solidFill>
          <a:ln>
            <a:noFill/>
          </a:ln>
          <a:effectLst/>
        </p:spPr>
        <p:txBody>
          <a:bodyPr wrap="none" anchor="ctr"/>
          <a:lstStyle/>
          <a:p>
            <a:endParaRPr lang="en-US" sz="900"/>
          </a:p>
        </p:txBody>
      </p:sp>
      <p:sp>
        <p:nvSpPr>
          <p:cNvPr id="9" name="Freeform 8">
            <a:extLst>
              <a:ext uri="{FF2B5EF4-FFF2-40B4-BE49-F238E27FC236}">
                <a16:creationId xmlns:a16="http://schemas.microsoft.com/office/drawing/2014/main" id="{69D8A1A4-3F57-7F4D-A992-AA6A21759AB4}"/>
              </a:ext>
            </a:extLst>
          </p:cNvPr>
          <p:cNvSpPr>
            <a:spLocks noChangeArrowheads="1"/>
          </p:cNvSpPr>
          <p:nvPr/>
        </p:nvSpPr>
        <p:spPr bwMode="auto">
          <a:xfrm>
            <a:off x="1682427" y="4989085"/>
            <a:ext cx="219718" cy="219718"/>
          </a:xfrm>
          <a:custGeom>
            <a:avLst/>
            <a:gdLst>
              <a:gd name="T0" fmla="*/ 353 w 354"/>
              <a:gd name="T1" fmla="*/ 177 h 354"/>
              <a:gd name="T2" fmla="*/ 353 w 354"/>
              <a:gd name="T3" fmla="*/ 177 h 354"/>
              <a:gd name="T4" fmla="*/ 176 w 354"/>
              <a:gd name="T5" fmla="*/ 353 h 354"/>
              <a:gd name="T6" fmla="*/ 176 w 354"/>
              <a:gd name="T7" fmla="*/ 353 h 354"/>
              <a:gd name="T8" fmla="*/ 0 w 354"/>
              <a:gd name="T9" fmla="*/ 177 h 354"/>
              <a:gd name="T10" fmla="*/ 0 w 354"/>
              <a:gd name="T11" fmla="*/ 177 h 354"/>
              <a:gd name="T12" fmla="*/ 176 w 354"/>
              <a:gd name="T13" fmla="*/ 0 h 354"/>
              <a:gd name="T14" fmla="*/ 176 w 354"/>
              <a:gd name="T15" fmla="*/ 0 h 354"/>
              <a:gd name="T16" fmla="*/ 353 w 354"/>
              <a:gd name="T17"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4">
                <a:moveTo>
                  <a:pt x="353" y="177"/>
                </a:moveTo>
                <a:lnTo>
                  <a:pt x="353" y="177"/>
                </a:lnTo>
                <a:cubicBezTo>
                  <a:pt x="353" y="274"/>
                  <a:pt x="274" y="353"/>
                  <a:pt x="176" y="353"/>
                </a:cubicBezTo>
                <a:lnTo>
                  <a:pt x="176" y="353"/>
                </a:lnTo>
                <a:cubicBezTo>
                  <a:pt x="79" y="353"/>
                  <a:pt x="0" y="274"/>
                  <a:pt x="0" y="177"/>
                </a:cubicBezTo>
                <a:lnTo>
                  <a:pt x="0" y="177"/>
                </a:lnTo>
                <a:cubicBezTo>
                  <a:pt x="0" y="79"/>
                  <a:pt x="79" y="0"/>
                  <a:pt x="176" y="0"/>
                </a:cubicBezTo>
                <a:lnTo>
                  <a:pt x="176" y="0"/>
                </a:lnTo>
                <a:cubicBezTo>
                  <a:pt x="274" y="0"/>
                  <a:pt x="353" y="79"/>
                  <a:pt x="353" y="177"/>
                </a:cubicBezTo>
              </a:path>
            </a:pathLst>
          </a:custGeom>
          <a:solidFill>
            <a:schemeClr val="accent6"/>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39B06D54-E94B-2842-8E47-F43D255E8481}"/>
              </a:ext>
            </a:extLst>
          </p:cNvPr>
          <p:cNvSpPr>
            <a:spLocks noChangeArrowheads="1"/>
          </p:cNvSpPr>
          <p:nvPr/>
        </p:nvSpPr>
        <p:spPr bwMode="auto">
          <a:xfrm>
            <a:off x="10391476" y="1761985"/>
            <a:ext cx="19226" cy="606970"/>
          </a:xfrm>
          <a:custGeom>
            <a:avLst/>
            <a:gdLst>
              <a:gd name="T0" fmla="*/ 30 w 31"/>
              <a:gd name="T1" fmla="*/ 973 h 974"/>
              <a:gd name="T2" fmla="*/ 0 w 31"/>
              <a:gd name="T3" fmla="*/ 973 h 974"/>
              <a:gd name="T4" fmla="*/ 0 w 31"/>
              <a:gd name="T5" fmla="*/ 0 h 974"/>
              <a:gd name="T6" fmla="*/ 30 w 31"/>
              <a:gd name="T7" fmla="*/ 0 h 974"/>
              <a:gd name="T8" fmla="*/ 30 w 31"/>
              <a:gd name="T9" fmla="*/ 973 h 974"/>
            </a:gdLst>
            <a:ahLst/>
            <a:cxnLst>
              <a:cxn ang="0">
                <a:pos x="T0" y="T1"/>
              </a:cxn>
              <a:cxn ang="0">
                <a:pos x="T2" y="T3"/>
              </a:cxn>
              <a:cxn ang="0">
                <a:pos x="T4" y="T5"/>
              </a:cxn>
              <a:cxn ang="0">
                <a:pos x="T6" y="T7"/>
              </a:cxn>
              <a:cxn ang="0">
                <a:pos x="T8" y="T9"/>
              </a:cxn>
            </a:cxnLst>
            <a:rect l="0" t="0" r="r" b="b"/>
            <a:pathLst>
              <a:path w="31" h="974">
                <a:moveTo>
                  <a:pt x="30" y="973"/>
                </a:moveTo>
                <a:lnTo>
                  <a:pt x="0" y="973"/>
                </a:lnTo>
                <a:lnTo>
                  <a:pt x="0" y="0"/>
                </a:lnTo>
                <a:lnTo>
                  <a:pt x="30" y="0"/>
                </a:lnTo>
                <a:lnTo>
                  <a:pt x="30" y="973"/>
                </a:lnTo>
              </a:path>
            </a:pathLst>
          </a:custGeom>
          <a:solidFill>
            <a:schemeClr val="accent6"/>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6E3F0F09-BAFC-9F45-B78D-2C983FEE6DEC}"/>
              </a:ext>
            </a:extLst>
          </p:cNvPr>
          <p:cNvSpPr>
            <a:spLocks noChangeArrowheads="1"/>
          </p:cNvSpPr>
          <p:nvPr/>
        </p:nvSpPr>
        <p:spPr bwMode="auto">
          <a:xfrm>
            <a:off x="10289857" y="1652126"/>
            <a:ext cx="219718" cy="222465"/>
          </a:xfrm>
          <a:custGeom>
            <a:avLst/>
            <a:gdLst>
              <a:gd name="T0" fmla="*/ 0 w 354"/>
              <a:gd name="T1" fmla="*/ 177 h 355"/>
              <a:gd name="T2" fmla="*/ 0 w 354"/>
              <a:gd name="T3" fmla="*/ 177 h 355"/>
              <a:gd name="T4" fmla="*/ 176 w 354"/>
              <a:gd name="T5" fmla="*/ 0 h 355"/>
              <a:gd name="T6" fmla="*/ 176 w 354"/>
              <a:gd name="T7" fmla="*/ 0 h 355"/>
              <a:gd name="T8" fmla="*/ 353 w 354"/>
              <a:gd name="T9" fmla="*/ 177 h 355"/>
              <a:gd name="T10" fmla="*/ 353 w 354"/>
              <a:gd name="T11" fmla="*/ 177 h 355"/>
              <a:gd name="T12" fmla="*/ 176 w 354"/>
              <a:gd name="T13" fmla="*/ 354 h 355"/>
              <a:gd name="T14" fmla="*/ 176 w 354"/>
              <a:gd name="T15" fmla="*/ 354 h 355"/>
              <a:gd name="T16" fmla="*/ 0 w 354"/>
              <a:gd name="T17" fmla="*/ 17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5">
                <a:moveTo>
                  <a:pt x="0" y="177"/>
                </a:moveTo>
                <a:lnTo>
                  <a:pt x="0" y="177"/>
                </a:lnTo>
                <a:cubicBezTo>
                  <a:pt x="0" y="79"/>
                  <a:pt x="79" y="0"/>
                  <a:pt x="176" y="0"/>
                </a:cubicBezTo>
                <a:lnTo>
                  <a:pt x="176" y="0"/>
                </a:lnTo>
                <a:cubicBezTo>
                  <a:pt x="274" y="0"/>
                  <a:pt x="353" y="79"/>
                  <a:pt x="353" y="177"/>
                </a:cubicBezTo>
                <a:lnTo>
                  <a:pt x="353" y="177"/>
                </a:lnTo>
                <a:cubicBezTo>
                  <a:pt x="353" y="274"/>
                  <a:pt x="274" y="354"/>
                  <a:pt x="176" y="354"/>
                </a:cubicBezTo>
                <a:lnTo>
                  <a:pt x="176" y="354"/>
                </a:lnTo>
                <a:cubicBezTo>
                  <a:pt x="79" y="354"/>
                  <a:pt x="0" y="274"/>
                  <a:pt x="0" y="177"/>
                </a:cubicBezTo>
              </a:path>
            </a:pathLst>
          </a:custGeom>
          <a:solidFill>
            <a:schemeClr val="accent6"/>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BDF3B342-F625-A94D-8F9B-50885367366F}"/>
              </a:ext>
            </a:extLst>
          </p:cNvPr>
          <p:cNvSpPr>
            <a:spLocks noChangeArrowheads="1"/>
          </p:cNvSpPr>
          <p:nvPr/>
        </p:nvSpPr>
        <p:spPr bwMode="auto">
          <a:xfrm>
            <a:off x="9529085" y="2368955"/>
            <a:ext cx="1741261" cy="2125766"/>
          </a:xfrm>
          <a:custGeom>
            <a:avLst/>
            <a:gdLst>
              <a:gd name="T0" fmla="*/ 2752 w 2794"/>
              <a:gd name="T1" fmla="*/ 3089 h 3411"/>
              <a:gd name="T2" fmla="*/ 2752 w 2794"/>
              <a:gd name="T3" fmla="*/ 3089 h 3411"/>
              <a:gd name="T4" fmla="*/ 2471 w 2794"/>
              <a:gd name="T5" fmla="*/ 3370 h 3411"/>
              <a:gd name="T6" fmla="*/ 321 w 2794"/>
              <a:gd name="T7" fmla="*/ 3370 h 3411"/>
              <a:gd name="T8" fmla="*/ 321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5 w 2794"/>
              <a:gd name="T21" fmla="*/ 0 h 3411"/>
              <a:gd name="T22" fmla="*/ 1725 w 2794"/>
              <a:gd name="T23" fmla="*/ 0 h 3411"/>
              <a:gd name="T24" fmla="*/ 1396 w 2794"/>
              <a:gd name="T25" fmla="*/ 239 h 3411"/>
              <a:gd name="T26" fmla="*/ 1396 w 2794"/>
              <a:gd name="T27" fmla="*/ 239 h 3411"/>
              <a:gd name="T28" fmla="*/ 1067 w 2794"/>
              <a:gd name="T29" fmla="*/ 0 h 3411"/>
              <a:gd name="T30" fmla="*/ 321 w 2794"/>
              <a:gd name="T31" fmla="*/ 0 h 3411"/>
              <a:gd name="T32" fmla="*/ 321 w 2794"/>
              <a:gd name="T33" fmla="*/ 0 h 3411"/>
              <a:gd name="T34" fmla="*/ 0 w 2794"/>
              <a:gd name="T35" fmla="*/ 321 h 3411"/>
              <a:gd name="T36" fmla="*/ 0 w 2794"/>
              <a:gd name="T37" fmla="*/ 3089 h 3411"/>
              <a:gd name="T38" fmla="*/ 0 w 2794"/>
              <a:gd name="T39" fmla="*/ 3089 h 3411"/>
              <a:gd name="T40" fmla="*/ 321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209EF414-6564-1643-ACF5-648D3C926195}"/>
              </a:ext>
            </a:extLst>
          </p:cNvPr>
          <p:cNvSpPr>
            <a:spLocks noChangeArrowheads="1"/>
          </p:cNvSpPr>
          <p:nvPr/>
        </p:nvSpPr>
        <p:spPr bwMode="auto">
          <a:xfrm>
            <a:off x="7378601" y="2368955"/>
            <a:ext cx="1741261" cy="2125766"/>
          </a:xfrm>
          <a:custGeom>
            <a:avLst/>
            <a:gdLst>
              <a:gd name="T0" fmla="*/ 2752 w 2794"/>
              <a:gd name="T1" fmla="*/ 3089 h 3411"/>
              <a:gd name="T2" fmla="*/ 2752 w 2794"/>
              <a:gd name="T3" fmla="*/ 3089 h 3411"/>
              <a:gd name="T4" fmla="*/ 2472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2 w 2794"/>
              <a:gd name="T19" fmla="*/ 0 h 3411"/>
              <a:gd name="T20" fmla="*/ 1726 w 2794"/>
              <a:gd name="T21" fmla="*/ 0 h 3411"/>
              <a:gd name="T22" fmla="*/ 1726 w 2794"/>
              <a:gd name="T23" fmla="*/ 0 h 3411"/>
              <a:gd name="T24" fmla="*/ 1397 w 2794"/>
              <a:gd name="T25" fmla="*/ 239 h 3411"/>
              <a:gd name="T26" fmla="*/ 1397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2 w 2794"/>
              <a:gd name="T43" fmla="*/ 3410 h 3411"/>
              <a:gd name="T44" fmla="*/ 2472 w 2794"/>
              <a:gd name="T45" fmla="*/ 3410 h 3411"/>
              <a:gd name="T46" fmla="*/ 2793 w 2794"/>
              <a:gd name="T47" fmla="*/ 3089 h 3411"/>
              <a:gd name="T48" fmla="*/ 2793 w 2794"/>
              <a:gd name="T49" fmla="*/ 321 h 3411"/>
              <a:gd name="T50" fmla="*/ 2793 w 2794"/>
              <a:gd name="T51" fmla="*/ 321 h 3411"/>
              <a:gd name="T52" fmla="*/ 2472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2" y="3370"/>
                </a:cubicBezTo>
                <a:lnTo>
                  <a:pt x="322" y="3370"/>
                </a:lnTo>
                <a:lnTo>
                  <a:pt x="322" y="3370"/>
                </a:lnTo>
                <a:cubicBezTo>
                  <a:pt x="167" y="3370"/>
                  <a:pt x="41" y="3244"/>
                  <a:pt x="41" y="3089"/>
                </a:cubicBezTo>
                <a:lnTo>
                  <a:pt x="41" y="935"/>
                </a:lnTo>
                <a:lnTo>
                  <a:pt x="2752" y="935"/>
                </a:lnTo>
                <a:lnTo>
                  <a:pt x="2752" y="3089"/>
                </a:lnTo>
                <a:close/>
                <a:moveTo>
                  <a:pt x="2472" y="0"/>
                </a:moveTo>
                <a:lnTo>
                  <a:pt x="1726" y="0"/>
                </a:lnTo>
                <a:lnTo>
                  <a:pt x="1726" y="0"/>
                </a:lnTo>
                <a:cubicBezTo>
                  <a:pt x="1681" y="139"/>
                  <a:pt x="1551" y="239"/>
                  <a:pt x="1397" y="239"/>
                </a:cubicBezTo>
                <a:lnTo>
                  <a:pt x="1397" y="239"/>
                </a:lnTo>
                <a:cubicBezTo>
                  <a:pt x="1243" y="239"/>
                  <a:pt x="1113" y="139"/>
                  <a:pt x="1067" y="0"/>
                </a:cubicBezTo>
                <a:lnTo>
                  <a:pt x="322" y="0"/>
                </a:lnTo>
                <a:lnTo>
                  <a:pt x="322" y="0"/>
                </a:lnTo>
                <a:cubicBezTo>
                  <a:pt x="145" y="0"/>
                  <a:pt x="0" y="145"/>
                  <a:pt x="0" y="321"/>
                </a:cubicBezTo>
                <a:lnTo>
                  <a:pt x="0" y="3089"/>
                </a:lnTo>
                <a:lnTo>
                  <a:pt x="0" y="3089"/>
                </a:lnTo>
                <a:cubicBezTo>
                  <a:pt x="0" y="3266"/>
                  <a:pt x="145" y="3410"/>
                  <a:pt x="322" y="3410"/>
                </a:cubicBezTo>
                <a:lnTo>
                  <a:pt x="2472" y="3410"/>
                </a:lnTo>
                <a:lnTo>
                  <a:pt x="2472" y="3410"/>
                </a:lnTo>
                <a:cubicBezTo>
                  <a:pt x="2649" y="3410"/>
                  <a:pt x="2793" y="3266"/>
                  <a:pt x="2793" y="3089"/>
                </a:cubicBezTo>
                <a:lnTo>
                  <a:pt x="2793" y="321"/>
                </a:lnTo>
                <a:lnTo>
                  <a:pt x="2793" y="321"/>
                </a:lnTo>
                <a:cubicBezTo>
                  <a:pt x="2793" y="145"/>
                  <a:pt x="2649" y="0"/>
                  <a:pt x="2472" y="0"/>
                </a:cubicBezTo>
                <a:close/>
              </a:path>
            </a:pathLst>
          </a:custGeom>
          <a:solidFill>
            <a:schemeClr val="accent4"/>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469EC464-772C-8243-907C-8F72A190A0B5}"/>
              </a:ext>
            </a:extLst>
          </p:cNvPr>
          <p:cNvSpPr>
            <a:spLocks noChangeArrowheads="1"/>
          </p:cNvSpPr>
          <p:nvPr/>
        </p:nvSpPr>
        <p:spPr bwMode="auto">
          <a:xfrm>
            <a:off x="8056978" y="2113533"/>
            <a:ext cx="381760" cy="381760"/>
          </a:xfrm>
          <a:custGeom>
            <a:avLst/>
            <a:gdLst>
              <a:gd name="T0" fmla="*/ 306 w 612"/>
              <a:gd name="T1" fmla="*/ 0 h 611"/>
              <a:gd name="T2" fmla="*/ 306 w 612"/>
              <a:gd name="T3" fmla="*/ 0 h 611"/>
              <a:gd name="T4" fmla="*/ 0 w 612"/>
              <a:gd name="T5" fmla="*/ 305 h 611"/>
              <a:gd name="T6" fmla="*/ 0 w 612"/>
              <a:gd name="T7" fmla="*/ 305 h 611"/>
              <a:gd name="T8" fmla="*/ 306 w 612"/>
              <a:gd name="T9" fmla="*/ 610 h 611"/>
              <a:gd name="T10" fmla="*/ 306 w 612"/>
              <a:gd name="T11" fmla="*/ 610 h 611"/>
              <a:gd name="T12" fmla="*/ 611 w 612"/>
              <a:gd name="T13" fmla="*/ 305 h 611"/>
              <a:gd name="T14" fmla="*/ 611 w 612"/>
              <a:gd name="T15" fmla="*/ 305 h 611"/>
              <a:gd name="T16" fmla="*/ 306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6" y="0"/>
                </a:moveTo>
                <a:lnTo>
                  <a:pt x="306" y="0"/>
                </a:lnTo>
                <a:cubicBezTo>
                  <a:pt x="137" y="0"/>
                  <a:pt x="0" y="136"/>
                  <a:pt x="0" y="305"/>
                </a:cubicBezTo>
                <a:lnTo>
                  <a:pt x="0" y="305"/>
                </a:lnTo>
                <a:cubicBezTo>
                  <a:pt x="0" y="474"/>
                  <a:pt x="137" y="610"/>
                  <a:pt x="306" y="610"/>
                </a:cubicBezTo>
                <a:lnTo>
                  <a:pt x="306" y="610"/>
                </a:lnTo>
                <a:cubicBezTo>
                  <a:pt x="474" y="610"/>
                  <a:pt x="611" y="474"/>
                  <a:pt x="611" y="305"/>
                </a:cubicBezTo>
                <a:lnTo>
                  <a:pt x="611" y="305"/>
                </a:lnTo>
                <a:cubicBezTo>
                  <a:pt x="611" y="136"/>
                  <a:pt x="474" y="0"/>
                  <a:pt x="306" y="0"/>
                </a:cubicBezTo>
              </a:path>
            </a:pathLst>
          </a:custGeom>
          <a:solidFill>
            <a:schemeClr val="accent4"/>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CDC8B93E-1831-7843-BDD7-7F22A9C3812A}"/>
              </a:ext>
            </a:extLst>
          </p:cNvPr>
          <p:cNvSpPr>
            <a:spLocks noChangeArrowheads="1"/>
          </p:cNvSpPr>
          <p:nvPr/>
        </p:nvSpPr>
        <p:spPr bwMode="auto">
          <a:xfrm>
            <a:off x="3074885" y="2368955"/>
            <a:ext cx="1738515" cy="2125766"/>
          </a:xfrm>
          <a:custGeom>
            <a:avLst/>
            <a:gdLst>
              <a:gd name="T0" fmla="*/ 2751 w 2793"/>
              <a:gd name="T1" fmla="*/ 3089 h 3411"/>
              <a:gd name="T2" fmla="*/ 2751 w 2793"/>
              <a:gd name="T3" fmla="*/ 3089 h 3411"/>
              <a:gd name="T4" fmla="*/ 2471 w 2793"/>
              <a:gd name="T5" fmla="*/ 3370 h 3411"/>
              <a:gd name="T6" fmla="*/ 321 w 2793"/>
              <a:gd name="T7" fmla="*/ 3370 h 3411"/>
              <a:gd name="T8" fmla="*/ 321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1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1 w 2793"/>
              <a:gd name="T31" fmla="*/ 0 h 3411"/>
              <a:gd name="T32" fmla="*/ 321 w 2793"/>
              <a:gd name="T33" fmla="*/ 0 h 3411"/>
              <a:gd name="T34" fmla="*/ 0 w 2793"/>
              <a:gd name="T35" fmla="*/ 321 h 3411"/>
              <a:gd name="T36" fmla="*/ 0 w 2793"/>
              <a:gd name="T37" fmla="*/ 3089 h 3411"/>
              <a:gd name="T38" fmla="*/ 0 w 2793"/>
              <a:gd name="T39" fmla="*/ 3089 h 3411"/>
              <a:gd name="T40" fmla="*/ 321 w 2793"/>
              <a:gd name="T41" fmla="*/ 3410 h 3411"/>
              <a:gd name="T42" fmla="*/ 2471 w 2793"/>
              <a:gd name="T43" fmla="*/ 3410 h 3411"/>
              <a:gd name="T44" fmla="*/ 2471 w 2793"/>
              <a:gd name="T45" fmla="*/ 3410 h 3411"/>
              <a:gd name="T46" fmla="*/ 2792 w 2793"/>
              <a:gd name="T47" fmla="*/ 3089 h 3411"/>
              <a:gd name="T48" fmla="*/ 2792 w 2793"/>
              <a:gd name="T49" fmla="*/ 321 h 3411"/>
              <a:gd name="T50" fmla="*/ 2792 w 2793"/>
              <a:gd name="T51" fmla="*/ 321 h 3411"/>
              <a:gd name="T52" fmla="*/ 2471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9DDDCA1F-9A37-514B-B55C-A46AE57A495C}"/>
              </a:ext>
            </a:extLst>
          </p:cNvPr>
          <p:cNvSpPr>
            <a:spLocks noChangeArrowheads="1"/>
          </p:cNvSpPr>
          <p:nvPr/>
        </p:nvSpPr>
        <p:spPr bwMode="auto">
          <a:xfrm>
            <a:off x="5225370" y="2368955"/>
            <a:ext cx="1738514" cy="2125766"/>
          </a:xfrm>
          <a:custGeom>
            <a:avLst/>
            <a:gdLst>
              <a:gd name="T0" fmla="*/ 2751 w 2793"/>
              <a:gd name="T1" fmla="*/ 3089 h 3411"/>
              <a:gd name="T2" fmla="*/ 2751 w 2793"/>
              <a:gd name="T3" fmla="*/ 3089 h 3411"/>
              <a:gd name="T4" fmla="*/ 2470 w 2793"/>
              <a:gd name="T5" fmla="*/ 3370 h 3411"/>
              <a:gd name="T6" fmla="*/ 322 w 2793"/>
              <a:gd name="T7" fmla="*/ 3370 h 3411"/>
              <a:gd name="T8" fmla="*/ 322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0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2 w 2793"/>
              <a:gd name="T31" fmla="*/ 0 h 3411"/>
              <a:gd name="T32" fmla="*/ 322 w 2793"/>
              <a:gd name="T33" fmla="*/ 0 h 3411"/>
              <a:gd name="T34" fmla="*/ 0 w 2793"/>
              <a:gd name="T35" fmla="*/ 321 h 3411"/>
              <a:gd name="T36" fmla="*/ 0 w 2793"/>
              <a:gd name="T37" fmla="*/ 3089 h 3411"/>
              <a:gd name="T38" fmla="*/ 0 w 2793"/>
              <a:gd name="T39" fmla="*/ 3089 h 3411"/>
              <a:gd name="T40" fmla="*/ 322 w 2793"/>
              <a:gd name="T41" fmla="*/ 3410 h 3411"/>
              <a:gd name="T42" fmla="*/ 2470 w 2793"/>
              <a:gd name="T43" fmla="*/ 3410 h 3411"/>
              <a:gd name="T44" fmla="*/ 2470 w 2793"/>
              <a:gd name="T45" fmla="*/ 3410 h 3411"/>
              <a:gd name="T46" fmla="*/ 2792 w 2793"/>
              <a:gd name="T47" fmla="*/ 3089 h 3411"/>
              <a:gd name="T48" fmla="*/ 2792 w 2793"/>
              <a:gd name="T49" fmla="*/ 321 h 3411"/>
              <a:gd name="T50" fmla="*/ 2792 w 2793"/>
              <a:gd name="T51" fmla="*/ 321 h 3411"/>
              <a:gd name="T52" fmla="*/ 2470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a:effectLst/>
        </p:spPr>
        <p:txBody>
          <a:bodyPr wrap="none" anchor="ctr"/>
          <a:lstStyle/>
          <a:p>
            <a:endParaRPr lang="en-US" sz="900"/>
          </a:p>
        </p:txBody>
      </p:sp>
      <p:sp>
        <p:nvSpPr>
          <p:cNvPr id="17" name="Freeform 16">
            <a:extLst>
              <a:ext uri="{FF2B5EF4-FFF2-40B4-BE49-F238E27FC236}">
                <a16:creationId xmlns:a16="http://schemas.microsoft.com/office/drawing/2014/main" id="{3D2D9928-2EE8-6C4B-9CC8-438A2A478687}"/>
              </a:ext>
            </a:extLst>
          </p:cNvPr>
          <p:cNvSpPr>
            <a:spLocks noChangeArrowheads="1"/>
          </p:cNvSpPr>
          <p:nvPr/>
        </p:nvSpPr>
        <p:spPr bwMode="auto">
          <a:xfrm>
            <a:off x="921654" y="2368955"/>
            <a:ext cx="1741261" cy="2125766"/>
          </a:xfrm>
          <a:custGeom>
            <a:avLst/>
            <a:gdLst>
              <a:gd name="T0" fmla="*/ 2752 w 2794"/>
              <a:gd name="T1" fmla="*/ 3089 h 3411"/>
              <a:gd name="T2" fmla="*/ 2752 w 2794"/>
              <a:gd name="T3" fmla="*/ 3089 h 3411"/>
              <a:gd name="T4" fmla="*/ 2471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6 w 2794"/>
              <a:gd name="T21" fmla="*/ 0 h 3411"/>
              <a:gd name="T22" fmla="*/ 1726 w 2794"/>
              <a:gd name="T23" fmla="*/ 0 h 3411"/>
              <a:gd name="T24" fmla="*/ 1396 w 2794"/>
              <a:gd name="T25" fmla="*/ 239 h 3411"/>
              <a:gd name="T26" fmla="*/ 1396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a:effectLst/>
        </p:spPr>
        <p:txBody>
          <a:bodyPr wrap="none" anchor="ctr"/>
          <a:lstStyle/>
          <a:p>
            <a:endParaRPr lang="en-US" sz="900"/>
          </a:p>
        </p:txBody>
      </p:sp>
      <p:sp>
        <p:nvSpPr>
          <p:cNvPr id="18" name="Freeform 17">
            <a:extLst>
              <a:ext uri="{FF2B5EF4-FFF2-40B4-BE49-F238E27FC236}">
                <a16:creationId xmlns:a16="http://schemas.microsoft.com/office/drawing/2014/main" id="{153DFEA6-A935-AD4A-9346-FAAF0AF4AD28}"/>
              </a:ext>
            </a:extLst>
          </p:cNvPr>
          <p:cNvSpPr>
            <a:spLocks noChangeArrowheads="1"/>
          </p:cNvSpPr>
          <p:nvPr/>
        </p:nvSpPr>
        <p:spPr bwMode="auto">
          <a:xfrm>
            <a:off x="1602778"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a:effectLst/>
        </p:spPr>
        <p:txBody>
          <a:bodyPr wrap="none" anchor="ctr"/>
          <a:lstStyle/>
          <a:p>
            <a:endParaRPr lang="en-US" sz="900"/>
          </a:p>
        </p:txBody>
      </p:sp>
      <p:sp>
        <p:nvSpPr>
          <p:cNvPr id="19" name="Freeform 18">
            <a:extLst>
              <a:ext uri="{FF2B5EF4-FFF2-40B4-BE49-F238E27FC236}">
                <a16:creationId xmlns:a16="http://schemas.microsoft.com/office/drawing/2014/main" id="{1ECD90CE-ED66-8A42-A054-C9DF67F67D2F}"/>
              </a:ext>
            </a:extLst>
          </p:cNvPr>
          <p:cNvSpPr>
            <a:spLocks noChangeArrowheads="1"/>
          </p:cNvSpPr>
          <p:nvPr/>
        </p:nvSpPr>
        <p:spPr bwMode="auto">
          <a:xfrm>
            <a:off x="375326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724D2DD5-8469-1445-85C5-EC1BB9E7CE2A}"/>
              </a:ext>
            </a:extLst>
          </p:cNvPr>
          <p:cNvSpPr>
            <a:spLocks noChangeArrowheads="1"/>
          </p:cNvSpPr>
          <p:nvPr/>
        </p:nvSpPr>
        <p:spPr bwMode="auto">
          <a:xfrm>
            <a:off x="590649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72291F1-8438-A84F-B552-AB72D79CA2D4}"/>
              </a:ext>
            </a:extLst>
          </p:cNvPr>
          <p:cNvSpPr>
            <a:spLocks noChangeArrowheads="1"/>
          </p:cNvSpPr>
          <p:nvPr/>
        </p:nvSpPr>
        <p:spPr bwMode="auto">
          <a:xfrm>
            <a:off x="10210209"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a:effectLst/>
        </p:spPr>
        <p:txBody>
          <a:bodyPr wrap="none" anchor="ctr"/>
          <a:lstStyle/>
          <a:p>
            <a:endParaRPr lang="en-US" sz="900"/>
          </a:p>
        </p:txBody>
      </p:sp>
      <p:sp>
        <p:nvSpPr>
          <p:cNvPr id="39" name="Subtitle 2">
            <a:extLst>
              <a:ext uri="{FF2B5EF4-FFF2-40B4-BE49-F238E27FC236}">
                <a16:creationId xmlns:a16="http://schemas.microsoft.com/office/drawing/2014/main" id="{D70672EF-1A48-0446-BD62-76FB39FE4593}"/>
              </a:ext>
            </a:extLst>
          </p:cNvPr>
          <p:cNvSpPr txBox="1">
            <a:spLocks/>
          </p:cNvSpPr>
          <p:nvPr/>
        </p:nvSpPr>
        <p:spPr>
          <a:xfrm>
            <a:off x="977125" y="3121027"/>
            <a:ext cx="1615660" cy="1077218"/>
          </a:xfrm>
          <a:prstGeom prst="rect">
            <a:avLst/>
          </a:prstGeom>
        </p:spPr>
        <p:txBody>
          <a:bodyPr vert="horz" wrap="square" lIns="45720" tIns="0" rIns="4572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Work with internal units and other entities to determine whether indicator (stored on CCDPH SQL Server) should be published on </a:t>
            </a:r>
            <a:b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b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Cook County Health Atlas.</a:t>
            </a:r>
            <a:endParaRPr lang="en-US" sz="900" dirty="0">
              <a:solidFill>
                <a:schemeClr val="tx1"/>
              </a:solidFill>
              <a:latin typeface="Arial" panose="020B0604020202020204" pitchFamily="34" charset="0"/>
              <a:ea typeface="Lato Light" panose="020F0502020204030203" pitchFamily="34" charset="0"/>
              <a:cs typeface="Arial" panose="020B0604020202020204" pitchFamily="34" charset="0"/>
            </a:endParaRPr>
          </a:p>
        </p:txBody>
      </p:sp>
      <p:sp>
        <p:nvSpPr>
          <p:cNvPr id="40" name="TextBox 39">
            <a:extLst>
              <a:ext uri="{FF2B5EF4-FFF2-40B4-BE49-F238E27FC236}">
                <a16:creationId xmlns:a16="http://schemas.microsoft.com/office/drawing/2014/main" id="{84FA8A26-B119-3447-92E3-AD7A6FC26C0A}"/>
              </a:ext>
            </a:extLst>
          </p:cNvPr>
          <p:cNvSpPr txBox="1"/>
          <p:nvPr/>
        </p:nvSpPr>
        <p:spPr>
          <a:xfrm>
            <a:off x="1117263" y="2476235"/>
            <a:ext cx="1350050" cy="461665"/>
          </a:xfrm>
          <a:prstGeom prst="rect">
            <a:avLst/>
          </a:prstGeom>
          <a:noFill/>
        </p:spPr>
        <p:txBody>
          <a:bodyPr wrap="none" rtlCol="0" anchor="b" anchorCtr="0">
            <a:spAutoFit/>
          </a:bodyPr>
          <a:lstStyle/>
          <a:p>
            <a:pPr algn="ctr"/>
            <a:r>
              <a:rPr lang="en-US" sz="1200" b="1" dirty="0">
                <a:solidFill>
                  <a:schemeClr val="bg1"/>
                </a:solidFill>
                <a:latin typeface="Poppins" pitchFamily="2" charset="77"/>
                <a:ea typeface="League Spartan" charset="0"/>
                <a:cs typeface="Poppins" pitchFamily="2" charset="77"/>
              </a:rPr>
              <a:t>Atlas indicator</a:t>
            </a:r>
          </a:p>
          <a:p>
            <a:pPr algn="ctr"/>
            <a:r>
              <a:rPr lang="en-US" sz="1200" b="1" dirty="0">
                <a:solidFill>
                  <a:schemeClr val="bg1"/>
                </a:solidFill>
                <a:latin typeface="Poppins" pitchFamily="2" charset="77"/>
                <a:ea typeface="League Spartan" charset="0"/>
                <a:cs typeface="Poppins" pitchFamily="2" charset="77"/>
              </a:rPr>
              <a:t>determination</a:t>
            </a:r>
          </a:p>
        </p:txBody>
      </p:sp>
      <p:sp>
        <p:nvSpPr>
          <p:cNvPr id="43" name="Subtitle 2">
            <a:extLst>
              <a:ext uri="{FF2B5EF4-FFF2-40B4-BE49-F238E27FC236}">
                <a16:creationId xmlns:a16="http://schemas.microsoft.com/office/drawing/2014/main" id="{0CA9D582-AE50-2245-91CA-8E1AA0B10B34}"/>
              </a:ext>
            </a:extLst>
          </p:cNvPr>
          <p:cNvSpPr txBox="1">
            <a:spLocks/>
          </p:cNvSpPr>
          <p:nvPr/>
        </p:nvSpPr>
        <p:spPr>
          <a:xfrm>
            <a:off x="3074885" y="3121027"/>
            <a:ext cx="1725729" cy="1077218"/>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Use </a:t>
            </a:r>
            <a:r>
              <a:rPr kumimoji="0" lang="en-US"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Atlas Indicators </a:t>
            </a:r>
            <a:br>
              <a:rPr kumimoji="0" lang="en-US"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b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MS</a:t>
            </a:r>
            <a:r>
              <a:rPr kumimoji="0" lang="en-US"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 </a:t>
            </a:r>
            <a:r>
              <a:rPr lang="en-US" b="0" dirty="0">
                <a:solidFill>
                  <a:srgbClr val="09233F"/>
                </a:solidFill>
                <a:latin typeface="Arial" panose="020B0604020202020204" pitchFamily="34" charset="0"/>
                <a:cs typeface="Arial" panose="020B0604020202020204" pitchFamily="34" charset="0"/>
              </a:rPr>
              <a:t>Access </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form and table to dynamically add or update indicator info/metadata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(e.g., name, description, units) to indicators table on </a:t>
            </a:r>
            <a:b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b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SQL Server atlas database.</a:t>
            </a:r>
          </a:p>
        </p:txBody>
      </p:sp>
      <p:sp>
        <p:nvSpPr>
          <p:cNvPr id="44" name="TextBox 43">
            <a:extLst>
              <a:ext uri="{FF2B5EF4-FFF2-40B4-BE49-F238E27FC236}">
                <a16:creationId xmlns:a16="http://schemas.microsoft.com/office/drawing/2014/main" id="{E0AD1316-04CE-F14E-95B3-D18AE65E1C4B}"/>
              </a:ext>
            </a:extLst>
          </p:cNvPr>
          <p:cNvSpPr txBox="1"/>
          <p:nvPr/>
        </p:nvSpPr>
        <p:spPr>
          <a:xfrm>
            <a:off x="3074885" y="2476235"/>
            <a:ext cx="1725730"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Update indicator info in SQL Server</a:t>
            </a:r>
          </a:p>
        </p:txBody>
      </p:sp>
      <p:sp>
        <p:nvSpPr>
          <p:cNvPr id="47" name="TextBox 46">
            <a:extLst>
              <a:ext uri="{FF2B5EF4-FFF2-40B4-BE49-F238E27FC236}">
                <a16:creationId xmlns:a16="http://schemas.microsoft.com/office/drawing/2014/main" id="{CADF1FB4-92B2-584C-87A0-9F6291E4580F}"/>
              </a:ext>
            </a:extLst>
          </p:cNvPr>
          <p:cNvSpPr txBox="1"/>
          <p:nvPr/>
        </p:nvSpPr>
        <p:spPr>
          <a:xfrm>
            <a:off x="5209838" y="2476235"/>
            <a:ext cx="1747653"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Update indicator info on online Atlas</a:t>
            </a:r>
          </a:p>
        </p:txBody>
      </p:sp>
      <p:sp>
        <p:nvSpPr>
          <p:cNvPr id="50" name="TextBox 49">
            <a:extLst>
              <a:ext uri="{FF2B5EF4-FFF2-40B4-BE49-F238E27FC236}">
                <a16:creationId xmlns:a16="http://schemas.microsoft.com/office/drawing/2014/main" id="{16E3C17E-5CF8-684D-9618-5DF0EB1688DE}"/>
              </a:ext>
            </a:extLst>
          </p:cNvPr>
          <p:cNvSpPr txBox="1"/>
          <p:nvPr/>
        </p:nvSpPr>
        <p:spPr>
          <a:xfrm>
            <a:off x="7342586" y="2476235"/>
            <a:ext cx="1813318" cy="461665"/>
          </a:xfrm>
          <a:prstGeom prst="rect">
            <a:avLst/>
          </a:prstGeom>
          <a:noFill/>
        </p:spPr>
        <p:txBody>
          <a:bodyPr wrap="non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Update code to</a:t>
            </a:r>
            <a:br>
              <a:rPr lang="en-US" dirty="0"/>
            </a:br>
            <a:r>
              <a:rPr lang="en-US" dirty="0"/>
              <a:t>format/archive data</a:t>
            </a:r>
          </a:p>
        </p:txBody>
      </p:sp>
      <p:sp>
        <p:nvSpPr>
          <p:cNvPr id="53" name="TextBox 52">
            <a:extLst>
              <a:ext uri="{FF2B5EF4-FFF2-40B4-BE49-F238E27FC236}">
                <a16:creationId xmlns:a16="http://schemas.microsoft.com/office/drawing/2014/main" id="{B4875029-B5D4-9146-BFF2-737B9A910C8F}"/>
              </a:ext>
            </a:extLst>
          </p:cNvPr>
          <p:cNvSpPr txBox="1"/>
          <p:nvPr/>
        </p:nvSpPr>
        <p:spPr>
          <a:xfrm>
            <a:off x="9648558" y="2476235"/>
            <a:ext cx="1502334" cy="461665"/>
          </a:xfrm>
          <a:prstGeom prst="rect">
            <a:avLst/>
          </a:prstGeom>
          <a:noFill/>
        </p:spPr>
        <p:txBody>
          <a:bodyPr wrap="non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Upload indicator</a:t>
            </a:r>
            <a:br>
              <a:rPr lang="en-US" dirty="0"/>
            </a:br>
            <a:r>
              <a:rPr lang="en-US" dirty="0"/>
              <a:t>data on atlas</a:t>
            </a:r>
          </a:p>
        </p:txBody>
      </p:sp>
      <p:sp>
        <p:nvSpPr>
          <p:cNvPr id="54" name="TextBox 53">
            <a:extLst>
              <a:ext uri="{FF2B5EF4-FFF2-40B4-BE49-F238E27FC236}">
                <a16:creationId xmlns:a16="http://schemas.microsoft.com/office/drawing/2014/main" id="{787C3EE7-5B7D-B949-ACAF-405B4A6F748C}"/>
              </a:ext>
            </a:extLst>
          </p:cNvPr>
          <p:cNvSpPr txBox="1"/>
          <p:nvPr/>
        </p:nvSpPr>
        <p:spPr>
          <a:xfrm>
            <a:off x="1660107" y="2114641"/>
            <a:ext cx="261610"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1</a:t>
            </a:r>
          </a:p>
        </p:txBody>
      </p:sp>
      <p:sp>
        <p:nvSpPr>
          <p:cNvPr id="55" name="TextBox 54">
            <a:extLst>
              <a:ext uri="{FF2B5EF4-FFF2-40B4-BE49-F238E27FC236}">
                <a16:creationId xmlns:a16="http://schemas.microsoft.com/office/drawing/2014/main" id="{9A7B16C5-BEFC-7B44-9792-C4BD29A74513}"/>
              </a:ext>
            </a:extLst>
          </p:cNvPr>
          <p:cNvSpPr txBox="1"/>
          <p:nvPr/>
        </p:nvSpPr>
        <p:spPr>
          <a:xfrm>
            <a:off x="3793300" y="2114641"/>
            <a:ext cx="30168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2</a:t>
            </a:r>
          </a:p>
        </p:txBody>
      </p:sp>
      <p:sp>
        <p:nvSpPr>
          <p:cNvPr id="56" name="TextBox 55">
            <a:extLst>
              <a:ext uri="{FF2B5EF4-FFF2-40B4-BE49-F238E27FC236}">
                <a16:creationId xmlns:a16="http://schemas.microsoft.com/office/drawing/2014/main" id="{E262B2C5-6486-A84E-9302-68ED3195BB5D}"/>
              </a:ext>
            </a:extLst>
          </p:cNvPr>
          <p:cNvSpPr txBox="1"/>
          <p:nvPr/>
        </p:nvSpPr>
        <p:spPr>
          <a:xfrm>
            <a:off x="5941952" y="2114641"/>
            <a:ext cx="30809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3</a:t>
            </a:r>
          </a:p>
        </p:txBody>
      </p:sp>
      <p:sp>
        <p:nvSpPr>
          <p:cNvPr id="57" name="TextBox 56">
            <a:extLst>
              <a:ext uri="{FF2B5EF4-FFF2-40B4-BE49-F238E27FC236}">
                <a16:creationId xmlns:a16="http://schemas.microsoft.com/office/drawing/2014/main" id="{71EE43AD-67A1-E144-8A0F-CD104F04921A}"/>
              </a:ext>
            </a:extLst>
          </p:cNvPr>
          <p:cNvSpPr txBox="1"/>
          <p:nvPr/>
        </p:nvSpPr>
        <p:spPr>
          <a:xfrm>
            <a:off x="8085794" y="2114641"/>
            <a:ext cx="32412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4</a:t>
            </a:r>
          </a:p>
        </p:txBody>
      </p:sp>
      <p:sp>
        <p:nvSpPr>
          <p:cNvPr id="58" name="TextBox 57">
            <a:extLst>
              <a:ext uri="{FF2B5EF4-FFF2-40B4-BE49-F238E27FC236}">
                <a16:creationId xmlns:a16="http://schemas.microsoft.com/office/drawing/2014/main" id="{74E50A95-4F71-2B46-8D70-F9BF0EFFC51D}"/>
              </a:ext>
            </a:extLst>
          </p:cNvPr>
          <p:cNvSpPr txBox="1"/>
          <p:nvPr/>
        </p:nvSpPr>
        <p:spPr>
          <a:xfrm>
            <a:off x="10240857" y="2114641"/>
            <a:ext cx="31771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5</a:t>
            </a:r>
          </a:p>
        </p:txBody>
      </p:sp>
      <p:sp>
        <p:nvSpPr>
          <p:cNvPr id="59" name="TextBox 58">
            <a:extLst>
              <a:ext uri="{FF2B5EF4-FFF2-40B4-BE49-F238E27FC236}">
                <a16:creationId xmlns:a16="http://schemas.microsoft.com/office/drawing/2014/main" id="{6A198BE5-B2CC-D542-AAFF-F274CAD6BB91}"/>
              </a:ext>
            </a:extLst>
          </p:cNvPr>
          <p:cNvSpPr txBox="1"/>
          <p:nvPr/>
        </p:nvSpPr>
        <p:spPr>
          <a:xfrm>
            <a:off x="868240" y="5199767"/>
            <a:ext cx="1845377" cy="830997"/>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INDICATOR</a:t>
            </a:r>
          </a:p>
          <a:p>
            <a:pPr algn="ctr"/>
            <a:r>
              <a:rPr lang="en-US" sz="1600" b="1" dirty="0">
                <a:solidFill>
                  <a:schemeClr val="tx2"/>
                </a:solidFill>
                <a:latin typeface="Poppins" pitchFamily="2" charset="77"/>
                <a:ea typeface="League Spartan" charset="0"/>
                <a:cs typeface="Poppins" pitchFamily="2" charset="77"/>
              </a:rPr>
              <a:t>CALCULATION &amp;</a:t>
            </a:r>
          </a:p>
          <a:p>
            <a:pPr algn="ctr"/>
            <a:r>
              <a:rPr lang="en-US" sz="1600" b="1" dirty="0">
                <a:solidFill>
                  <a:schemeClr val="tx2"/>
                </a:solidFill>
                <a:latin typeface="Poppins" pitchFamily="2" charset="77"/>
                <a:ea typeface="League Spartan" charset="0"/>
                <a:cs typeface="Poppins" pitchFamily="2" charset="77"/>
              </a:rPr>
              <a:t>EVALUATION</a:t>
            </a:r>
          </a:p>
        </p:txBody>
      </p:sp>
      <p:sp>
        <p:nvSpPr>
          <p:cNvPr id="22" name="Subtitle 2">
            <a:extLst>
              <a:ext uri="{FF2B5EF4-FFF2-40B4-BE49-F238E27FC236}">
                <a16:creationId xmlns:a16="http://schemas.microsoft.com/office/drawing/2014/main" id="{9CFC2841-169D-22C8-52C3-B916F41414CC}"/>
              </a:ext>
            </a:extLst>
          </p:cNvPr>
          <p:cNvSpPr txBox="1">
            <a:spLocks/>
          </p:cNvSpPr>
          <p:nvPr/>
        </p:nvSpPr>
        <p:spPr>
          <a:xfrm>
            <a:off x="5231762" y="3121027"/>
            <a:ext cx="1725729" cy="1077218"/>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Use the atlas indicator management administrative tools to create and/or update indicator information on the Cook County Health Atlas web page.</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1000" b="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3" name="Subtitle 2">
            <a:extLst>
              <a:ext uri="{FF2B5EF4-FFF2-40B4-BE49-F238E27FC236}">
                <a16:creationId xmlns:a16="http://schemas.microsoft.com/office/drawing/2014/main" id="{39A64701-C0F8-E103-2B11-DFD86A66CB25}"/>
              </a:ext>
            </a:extLst>
          </p:cNvPr>
          <p:cNvSpPr txBox="1">
            <a:spLocks/>
          </p:cNvSpPr>
          <p:nvPr/>
        </p:nvSpPr>
        <p:spPr>
          <a:xfrm>
            <a:off x="7384993"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Create or update R/Quarto code for suppressing and formatting source indicator data for the health atlas. Source indicator data should be stored in SQL Server. Formatted data should be archived in CSV format.</a:t>
            </a:r>
          </a:p>
        </p:txBody>
      </p:sp>
      <p:sp>
        <p:nvSpPr>
          <p:cNvPr id="24" name="Subtitle 2">
            <a:extLst>
              <a:ext uri="{FF2B5EF4-FFF2-40B4-BE49-F238E27FC236}">
                <a16:creationId xmlns:a16="http://schemas.microsoft.com/office/drawing/2014/main" id="{2805E676-EDF7-10E2-D29B-0D0D004D20A3}"/>
              </a:ext>
            </a:extLst>
          </p:cNvPr>
          <p:cNvSpPr txBox="1">
            <a:spLocks/>
          </p:cNvSpPr>
          <p:nvPr/>
        </p:nvSpPr>
        <p:spPr>
          <a:xfrm>
            <a:off x="9529085" y="3121027"/>
            <a:ext cx="1725729" cy="615553"/>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lang="en-US" b="0" dirty="0">
                <a:solidFill>
                  <a:srgbClr val="09233F"/>
                </a:solidFill>
                <a:latin typeface="Arial" panose="020B0604020202020204" pitchFamily="34" charset="0"/>
                <a:cs typeface="Arial" panose="020B0604020202020204" pitchFamily="34" charset="0"/>
              </a:rPr>
              <a:t>Use administrative tools to upload indicator data in CSV format to Cook County Health Atlas.</a:t>
            </a:r>
            <a:endParaRPr kumimoji="0" lang="en-US" sz="9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263EB90-2048-CD74-58F8-F5C7D6C97520}"/>
              </a:ext>
            </a:extLst>
          </p:cNvPr>
          <p:cNvSpPr txBox="1"/>
          <p:nvPr/>
        </p:nvSpPr>
        <p:spPr>
          <a:xfrm>
            <a:off x="9320745" y="1066900"/>
            <a:ext cx="2157963" cy="584775"/>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REVIEW INDICATOR</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ON ATLAS</a:t>
            </a:r>
          </a:p>
        </p:txBody>
      </p:sp>
    </p:spTree>
    <p:extLst>
      <p:ext uri="{BB962C8B-B14F-4D97-AF65-F5344CB8AC3E}">
        <p14:creationId xmlns:p14="http://schemas.microsoft.com/office/powerpoint/2010/main" val="193932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CCDPH PUBLIC HEALTH DATA SHARING ECOSYSTEM</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900844"/>
            <a:ext cx="12192000" cy="617477"/>
          </a:xfrm>
          <a:prstGeom prst="rect">
            <a:avLst/>
          </a:prstGeom>
          <a:noFill/>
        </p:spPr>
        <p:txBody>
          <a:bodyPr wrap="square" rtlCol="0">
            <a:spAutoFit/>
          </a:bodyPr>
          <a:lstStyle/>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The atlas will be an important component of CCDPH’s broader, multi-platform public health awareness, </a:t>
            </a:r>
          </a:p>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data and code sharing ecosystem.</a:t>
            </a:r>
          </a:p>
        </p:txBody>
      </p:sp>
      <p:grpSp>
        <p:nvGrpSpPr>
          <p:cNvPr id="10" name="Group 9">
            <a:extLst>
              <a:ext uri="{FF2B5EF4-FFF2-40B4-BE49-F238E27FC236}">
                <a16:creationId xmlns:a16="http://schemas.microsoft.com/office/drawing/2014/main" id="{CA9941E1-298A-A294-4B8F-9C10EEDA9A03}"/>
              </a:ext>
            </a:extLst>
          </p:cNvPr>
          <p:cNvGrpSpPr/>
          <p:nvPr/>
        </p:nvGrpSpPr>
        <p:grpSpPr>
          <a:xfrm>
            <a:off x="509451" y="1507419"/>
            <a:ext cx="5586549" cy="2398879"/>
            <a:chOff x="509451" y="1517560"/>
            <a:chExt cx="5586549" cy="2398879"/>
          </a:xfrm>
        </p:grpSpPr>
        <p:sp>
          <p:nvSpPr>
            <p:cNvPr id="55" name="TextBox 54">
              <a:extLst>
                <a:ext uri="{FF2B5EF4-FFF2-40B4-BE49-F238E27FC236}">
                  <a16:creationId xmlns:a16="http://schemas.microsoft.com/office/drawing/2014/main" id="{94824388-1A5E-B8DD-0349-3A8D939B0871}"/>
                </a:ext>
              </a:extLst>
            </p:cNvPr>
            <p:cNvSpPr txBox="1"/>
            <p:nvPr/>
          </p:nvSpPr>
          <p:spPr>
            <a:xfrm>
              <a:off x="509451" y="2188899"/>
              <a:ext cx="2892334" cy="584775"/>
            </a:xfrm>
            <a:prstGeom prst="rect">
              <a:avLst/>
            </a:prstGeom>
            <a:noFill/>
          </p:spPr>
          <p:txBody>
            <a:bodyPr wrap="square" rtlCol="0" anchor="b" anchorCtr="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9BA6"/>
                  </a:solidFill>
                  <a:effectLst/>
                  <a:uLnTx/>
                  <a:uFillTx/>
                  <a:latin typeface="Poppins" pitchFamily="2" charset="77"/>
                  <a:ea typeface="League Spartan" charset="0"/>
                  <a:cs typeface="Poppins" pitchFamily="2" charset="77"/>
                </a:rPr>
                <a:t>SUBURBAN COOK COUNTY HEALTH ATLAS</a:t>
              </a:r>
            </a:p>
          </p:txBody>
        </p:sp>
        <p:sp>
          <p:nvSpPr>
            <p:cNvPr id="56" name="Subtitle 2">
              <a:extLst>
                <a:ext uri="{FF2B5EF4-FFF2-40B4-BE49-F238E27FC236}">
                  <a16:creationId xmlns:a16="http://schemas.microsoft.com/office/drawing/2014/main" id="{6D63248E-C74F-D553-3B6E-9DC6F798EDB3}"/>
                </a:ext>
              </a:extLst>
            </p:cNvPr>
            <p:cNvSpPr txBox="1">
              <a:spLocks/>
            </p:cNvSpPr>
            <p:nvPr/>
          </p:nvSpPr>
          <p:spPr>
            <a:xfrm>
              <a:off x="509451" y="2809390"/>
              <a:ext cx="289233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Comprehensive, online health indicator data exploration and visualization tools designed for the broadest range of users</a:t>
              </a:r>
            </a:p>
          </p:txBody>
        </p:sp>
        <p:grpSp>
          <p:nvGrpSpPr>
            <p:cNvPr id="6" name="Group 5">
              <a:extLst>
                <a:ext uri="{FF2B5EF4-FFF2-40B4-BE49-F238E27FC236}">
                  <a16:creationId xmlns:a16="http://schemas.microsoft.com/office/drawing/2014/main" id="{4BB5F95B-E616-561A-A490-5EBA906D12E8}"/>
                </a:ext>
              </a:extLst>
            </p:cNvPr>
            <p:cNvGrpSpPr/>
            <p:nvPr/>
          </p:nvGrpSpPr>
          <p:grpSpPr>
            <a:xfrm>
              <a:off x="3697122" y="1517560"/>
              <a:ext cx="2398878" cy="2398879"/>
              <a:chOff x="3697122" y="1517560"/>
              <a:chExt cx="2398878" cy="2398879"/>
            </a:xfrm>
          </p:grpSpPr>
          <p:sp>
            <p:nvSpPr>
              <p:cNvPr id="42" name="Freeform 3">
                <a:extLst>
                  <a:ext uri="{FF2B5EF4-FFF2-40B4-BE49-F238E27FC236}">
                    <a16:creationId xmlns:a16="http://schemas.microsoft.com/office/drawing/2014/main" id="{5235B0A9-535A-2EA5-E414-1412A0528638}"/>
                  </a:ext>
                </a:extLst>
              </p:cNvPr>
              <p:cNvSpPr>
                <a:spLocks noChangeArrowheads="1"/>
              </p:cNvSpPr>
              <p:nvPr/>
            </p:nvSpPr>
            <p:spPr bwMode="auto">
              <a:xfrm>
                <a:off x="3697122" y="1517560"/>
                <a:ext cx="2398878" cy="2398879"/>
              </a:xfrm>
              <a:custGeom>
                <a:avLst/>
                <a:gdLst>
                  <a:gd name="T0" fmla="*/ 6069 w 7009"/>
                  <a:gd name="T1" fmla="*/ 3563 h 7008"/>
                  <a:gd name="T2" fmla="*/ 6069 w 7009"/>
                  <a:gd name="T3" fmla="*/ 3563 h 7008"/>
                  <a:gd name="T4" fmla="*/ 6687 w 7009"/>
                  <a:gd name="T5" fmla="*/ 3749 h 7008"/>
                  <a:gd name="T6" fmla="*/ 6687 w 7009"/>
                  <a:gd name="T7" fmla="*/ 3749 h 7008"/>
                  <a:gd name="T8" fmla="*/ 7008 w 7009"/>
                  <a:gd name="T9" fmla="*/ 3550 h 7008"/>
                  <a:gd name="T10" fmla="*/ 7008 w 7009"/>
                  <a:gd name="T11" fmla="*/ 1579 h 7008"/>
                  <a:gd name="T12" fmla="*/ 5051 w 7009"/>
                  <a:gd name="T13" fmla="*/ 1579 h 7008"/>
                  <a:gd name="T14" fmla="*/ 5051 w 7009"/>
                  <a:gd name="T15" fmla="*/ 1579 h 7008"/>
                  <a:gd name="T16" fmla="*/ 4853 w 7009"/>
                  <a:gd name="T17" fmla="*/ 1258 h 7008"/>
                  <a:gd name="T18" fmla="*/ 4853 w 7009"/>
                  <a:gd name="T19" fmla="*/ 1258 h 7008"/>
                  <a:gd name="T20" fmla="*/ 5029 w 7009"/>
                  <a:gd name="T21" fmla="*/ 639 h 7008"/>
                  <a:gd name="T22" fmla="*/ 5029 w 7009"/>
                  <a:gd name="T23" fmla="*/ 639 h 7008"/>
                  <a:gd name="T24" fmla="*/ 4296 w 7009"/>
                  <a:gd name="T25" fmla="*/ 0 h 7008"/>
                  <a:gd name="T26" fmla="*/ 4296 w 7009"/>
                  <a:gd name="T27" fmla="*/ 0 h 7008"/>
                  <a:gd name="T28" fmla="*/ 3564 w 7009"/>
                  <a:gd name="T29" fmla="*/ 639 h 7008"/>
                  <a:gd name="T30" fmla="*/ 3564 w 7009"/>
                  <a:gd name="T31" fmla="*/ 639 h 7008"/>
                  <a:gd name="T32" fmla="*/ 3750 w 7009"/>
                  <a:gd name="T33" fmla="*/ 1258 h 7008"/>
                  <a:gd name="T34" fmla="*/ 3750 w 7009"/>
                  <a:gd name="T35" fmla="*/ 1258 h 7008"/>
                  <a:gd name="T36" fmla="*/ 3550 w 7009"/>
                  <a:gd name="T37" fmla="*/ 1579 h 7008"/>
                  <a:gd name="T38" fmla="*/ 1579 w 7009"/>
                  <a:gd name="T39" fmla="*/ 1579 h 7008"/>
                  <a:gd name="T40" fmla="*/ 1579 w 7009"/>
                  <a:gd name="T41" fmla="*/ 1579 h 7008"/>
                  <a:gd name="T42" fmla="*/ 1579 w 7009"/>
                  <a:gd name="T43" fmla="*/ 3550 h 7008"/>
                  <a:gd name="T44" fmla="*/ 1579 w 7009"/>
                  <a:gd name="T45" fmla="*/ 3550 h 7008"/>
                  <a:gd name="T46" fmla="*/ 1259 w 7009"/>
                  <a:gd name="T47" fmla="*/ 3749 h 7008"/>
                  <a:gd name="T48" fmla="*/ 1259 w 7009"/>
                  <a:gd name="T49" fmla="*/ 3749 h 7008"/>
                  <a:gd name="T50" fmla="*/ 640 w 7009"/>
                  <a:gd name="T51" fmla="*/ 3563 h 7008"/>
                  <a:gd name="T52" fmla="*/ 640 w 7009"/>
                  <a:gd name="T53" fmla="*/ 3563 h 7008"/>
                  <a:gd name="T54" fmla="*/ 0 w 7009"/>
                  <a:gd name="T55" fmla="*/ 4296 h 7008"/>
                  <a:gd name="T56" fmla="*/ 0 w 7009"/>
                  <a:gd name="T57" fmla="*/ 4296 h 7008"/>
                  <a:gd name="T58" fmla="*/ 640 w 7009"/>
                  <a:gd name="T59" fmla="*/ 5028 h 7008"/>
                  <a:gd name="T60" fmla="*/ 640 w 7009"/>
                  <a:gd name="T61" fmla="*/ 5028 h 7008"/>
                  <a:gd name="T62" fmla="*/ 1259 w 7009"/>
                  <a:gd name="T63" fmla="*/ 4853 h 7008"/>
                  <a:gd name="T64" fmla="*/ 1259 w 7009"/>
                  <a:gd name="T65" fmla="*/ 4853 h 7008"/>
                  <a:gd name="T66" fmla="*/ 1579 w 7009"/>
                  <a:gd name="T67" fmla="*/ 5050 h 7008"/>
                  <a:gd name="T68" fmla="*/ 1579 w 7009"/>
                  <a:gd name="T69" fmla="*/ 7007 h 7008"/>
                  <a:gd name="T70" fmla="*/ 1579 w 7009"/>
                  <a:gd name="T71" fmla="*/ 6631 h 7008"/>
                  <a:gd name="T72" fmla="*/ 1579 w 7009"/>
                  <a:gd name="T73" fmla="*/ 7007 h 7008"/>
                  <a:gd name="T74" fmla="*/ 3550 w 7009"/>
                  <a:gd name="T75" fmla="*/ 7007 h 7008"/>
                  <a:gd name="T76" fmla="*/ 3550 w 7009"/>
                  <a:gd name="T77" fmla="*/ 7007 h 7008"/>
                  <a:gd name="T78" fmla="*/ 3750 w 7009"/>
                  <a:gd name="T79" fmla="*/ 6686 h 7008"/>
                  <a:gd name="T80" fmla="*/ 3750 w 7009"/>
                  <a:gd name="T81" fmla="*/ 6686 h 7008"/>
                  <a:gd name="T82" fmla="*/ 3564 w 7009"/>
                  <a:gd name="T83" fmla="*/ 6067 h 7008"/>
                  <a:gd name="T84" fmla="*/ 3564 w 7009"/>
                  <a:gd name="T85" fmla="*/ 6067 h 7008"/>
                  <a:gd name="T86" fmla="*/ 4296 w 7009"/>
                  <a:gd name="T87" fmla="*/ 5429 h 7008"/>
                  <a:gd name="T88" fmla="*/ 4296 w 7009"/>
                  <a:gd name="T89" fmla="*/ 5429 h 7008"/>
                  <a:gd name="T90" fmla="*/ 5029 w 7009"/>
                  <a:gd name="T91" fmla="*/ 6067 h 7008"/>
                  <a:gd name="T92" fmla="*/ 5029 w 7009"/>
                  <a:gd name="T93" fmla="*/ 6067 h 7008"/>
                  <a:gd name="T94" fmla="*/ 4853 w 7009"/>
                  <a:gd name="T95" fmla="*/ 6686 h 7008"/>
                  <a:gd name="T96" fmla="*/ 4853 w 7009"/>
                  <a:gd name="T97" fmla="*/ 6686 h 7008"/>
                  <a:gd name="T98" fmla="*/ 5051 w 7009"/>
                  <a:gd name="T99" fmla="*/ 7007 h 7008"/>
                  <a:gd name="T100" fmla="*/ 7008 w 7009"/>
                  <a:gd name="T101" fmla="*/ 7007 h 7008"/>
                  <a:gd name="T102" fmla="*/ 7008 w 7009"/>
                  <a:gd name="T103" fmla="*/ 5051 h 7008"/>
                  <a:gd name="T104" fmla="*/ 7008 w 7009"/>
                  <a:gd name="T105" fmla="*/ 5051 h 7008"/>
                  <a:gd name="T106" fmla="*/ 6687 w 7009"/>
                  <a:gd name="T107" fmla="*/ 4853 h 7008"/>
                  <a:gd name="T108" fmla="*/ 6687 w 7009"/>
                  <a:gd name="T109" fmla="*/ 4853 h 7008"/>
                  <a:gd name="T110" fmla="*/ 6069 w 7009"/>
                  <a:gd name="T111" fmla="*/ 5028 h 7008"/>
                  <a:gd name="T112" fmla="*/ 6069 w 7009"/>
                  <a:gd name="T113" fmla="*/ 5028 h 7008"/>
                  <a:gd name="T114" fmla="*/ 5430 w 7009"/>
                  <a:gd name="T115" fmla="*/ 4296 h 7008"/>
                  <a:gd name="T116" fmla="*/ 5430 w 7009"/>
                  <a:gd name="T117" fmla="*/ 4296 h 7008"/>
                  <a:gd name="T118" fmla="*/ 6069 w 7009"/>
                  <a:gd name="T119" fmla="*/ 3563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9" h="7008">
                    <a:moveTo>
                      <a:pt x="6069" y="3563"/>
                    </a:moveTo>
                    <a:lnTo>
                      <a:pt x="6069" y="3563"/>
                    </a:lnTo>
                    <a:cubicBezTo>
                      <a:pt x="6238" y="3563"/>
                      <a:pt x="6472" y="3640"/>
                      <a:pt x="6687" y="3749"/>
                    </a:cubicBezTo>
                    <a:lnTo>
                      <a:pt x="6687" y="3749"/>
                    </a:lnTo>
                    <a:cubicBezTo>
                      <a:pt x="6834" y="3824"/>
                      <a:pt x="7008" y="3715"/>
                      <a:pt x="7008" y="3550"/>
                    </a:cubicBezTo>
                    <a:lnTo>
                      <a:pt x="7008" y="1579"/>
                    </a:lnTo>
                    <a:lnTo>
                      <a:pt x="5051" y="1579"/>
                    </a:lnTo>
                    <a:lnTo>
                      <a:pt x="5051" y="1579"/>
                    </a:lnTo>
                    <a:cubicBezTo>
                      <a:pt x="4886" y="1579"/>
                      <a:pt x="4781" y="1407"/>
                      <a:pt x="4853" y="1258"/>
                    </a:cubicBezTo>
                    <a:lnTo>
                      <a:pt x="4853" y="1258"/>
                    </a:lnTo>
                    <a:cubicBezTo>
                      <a:pt x="4958" y="1043"/>
                      <a:pt x="5029" y="810"/>
                      <a:pt x="5029" y="639"/>
                    </a:cubicBezTo>
                    <a:lnTo>
                      <a:pt x="5029" y="639"/>
                    </a:lnTo>
                    <a:cubicBezTo>
                      <a:pt x="5029" y="224"/>
                      <a:pt x="4701" y="0"/>
                      <a:pt x="4296" y="0"/>
                    </a:cubicBezTo>
                    <a:lnTo>
                      <a:pt x="4296" y="0"/>
                    </a:lnTo>
                    <a:cubicBezTo>
                      <a:pt x="3892" y="0"/>
                      <a:pt x="3564" y="224"/>
                      <a:pt x="3564" y="639"/>
                    </a:cubicBezTo>
                    <a:lnTo>
                      <a:pt x="3564" y="639"/>
                    </a:lnTo>
                    <a:cubicBezTo>
                      <a:pt x="3564" y="810"/>
                      <a:pt x="3640" y="1042"/>
                      <a:pt x="3750" y="1258"/>
                    </a:cubicBezTo>
                    <a:lnTo>
                      <a:pt x="3750" y="1258"/>
                    </a:lnTo>
                    <a:cubicBezTo>
                      <a:pt x="3824" y="1405"/>
                      <a:pt x="3715" y="1579"/>
                      <a:pt x="3550" y="1579"/>
                    </a:cubicBezTo>
                    <a:lnTo>
                      <a:pt x="1579" y="1579"/>
                    </a:lnTo>
                    <a:lnTo>
                      <a:pt x="1579" y="1579"/>
                    </a:lnTo>
                    <a:lnTo>
                      <a:pt x="1579" y="3550"/>
                    </a:lnTo>
                    <a:lnTo>
                      <a:pt x="1579" y="3550"/>
                    </a:lnTo>
                    <a:cubicBezTo>
                      <a:pt x="1579" y="3715"/>
                      <a:pt x="1405" y="3824"/>
                      <a:pt x="1259" y="3749"/>
                    </a:cubicBezTo>
                    <a:lnTo>
                      <a:pt x="1259" y="3749"/>
                    </a:lnTo>
                    <a:cubicBezTo>
                      <a:pt x="1043" y="3640"/>
                      <a:pt x="810" y="3563"/>
                      <a:pt x="640" y="3563"/>
                    </a:cubicBezTo>
                    <a:lnTo>
                      <a:pt x="640" y="3563"/>
                    </a:lnTo>
                    <a:cubicBezTo>
                      <a:pt x="224" y="3563"/>
                      <a:pt x="0" y="3891"/>
                      <a:pt x="0" y="4296"/>
                    </a:cubicBezTo>
                    <a:lnTo>
                      <a:pt x="0" y="4296"/>
                    </a:lnTo>
                    <a:cubicBezTo>
                      <a:pt x="0" y="4701"/>
                      <a:pt x="224" y="5028"/>
                      <a:pt x="640" y="5028"/>
                    </a:cubicBezTo>
                    <a:lnTo>
                      <a:pt x="640" y="5028"/>
                    </a:lnTo>
                    <a:cubicBezTo>
                      <a:pt x="810" y="5028"/>
                      <a:pt x="1043" y="4958"/>
                      <a:pt x="1259" y="4853"/>
                    </a:cubicBezTo>
                    <a:lnTo>
                      <a:pt x="1259" y="4853"/>
                    </a:lnTo>
                    <a:cubicBezTo>
                      <a:pt x="1406" y="4781"/>
                      <a:pt x="1579" y="4886"/>
                      <a:pt x="1579" y="5050"/>
                    </a:cubicBezTo>
                    <a:lnTo>
                      <a:pt x="1579" y="7007"/>
                    </a:lnTo>
                    <a:lnTo>
                      <a:pt x="1579" y="6631"/>
                    </a:lnTo>
                    <a:lnTo>
                      <a:pt x="1579" y="7007"/>
                    </a:lnTo>
                    <a:lnTo>
                      <a:pt x="3550" y="7007"/>
                    </a:lnTo>
                    <a:lnTo>
                      <a:pt x="3550" y="7007"/>
                    </a:lnTo>
                    <a:cubicBezTo>
                      <a:pt x="3715" y="7007"/>
                      <a:pt x="3824" y="6833"/>
                      <a:pt x="3750" y="6686"/>
                    </a:cubicBezTo>
                    <a:lnTo>
                      <a:pt x="3750" y="6686"/>
                    </a:lnTo>
                    <a:cubicBezTo>
                      <a:pt x="3640" y="6471"/>
                      <a:pt x="3564" y="6238"/>
                      <a:pt x="3564" y="6067"/>
                    </a:cubicBezTo>
                    <a:lnTo>
                      <a:pt x="3564" y="6067"/>
                    </a:lnTo>
                    <a:cubicBezTo>
                      <a:pt x="3564" y="5652"/>
                      <a:pt x="3892" y="5429"/>
                      <a:pt x="4296" y="5429"/>
                    </a:cubicBezTo>
                    <a:lnTo>
                      <a:pt x="4296" y="5429"/>
                    </a:lnTo>
                    <a:cubicBezTo>
                      <a:pt x="4701" y="5429"/>
                      <a:pt x="5029" y="5652"/>
                      <a:pt x="5029" y="6067"/>
                    </a:cubicBezTo>
                    <a:lnTo>
                      <a:pt x="5029" y="6067"/>
                    </a:lnTo>
                    <a:cubicBezTo>
                      <a:pt x="5029" y="6238"/>
                      <a:pt x="4958" y="6471"/>
                      <a:pt x="4853" y="6686"/>
                    </a:cubicBezTo>
                    <a:lnTo>
                      <a:pt x="4853" y="6686"/>
                    </a:lnTo>
                    <a:cubicBezTo>
                      <a:pt x="4781" y="6834"/>
                      <a:pt x="4886" y="7007"/>
                      <a:pt x="5051" y="7007"/>
                    </a:cubicBezTo>
                    <a:lnTo>
                      <a:pt x="7008" y="7007"/>
                    </a:lnTo>
                    <a:lnTo>
                      <a:pt x="7008" y="5051"/>
                    </a:lnTo>
                    <a:lnTo>
                      <a:pt x="7008" y="5051"/>
                    </a:lnTo>
                    <a:cubicBezTo>
                      <a:pt x="7008" y="4886"/>
                      <a:pt x="6835" y="4781"/>
                      <a:pt x="6687" y="4853"/>
                    </a:cubicBezTo>
                    <a:lnTo>
                      <a:pt x="6687" y="4853"/>
                    </a:lnTo>
                    <a:cubicBezTo>
                      <a:pt x="6472" y="4958"/>
                      <a:pt x="6239" y="5028"/>
                      <a:pt x="6069" y="5028"/>
                    </a:cubicBezTo>
                    <a:lnTo>
                      <a:pt x="6069" y="5028"/>
                    </a:lnTo>
                    <a:cubicBezTo>
                      <a:pt x="5654" y="5028"/>
                      <a:pt x="5430" y="4701"/>
                      <a:pt x="5430" y="4296"/>
                    </a:cubicBezTo>
                    <a:lnTo>
                      <a:pt x="5430" y="4296"/>
                    </a:lnTo>
                    <a:cubicBezTo>
                      <a:pt x="5430" y="3891"/>
                      <a:pt x="5654" y="3563"/>
                      <a:pt x="6069" y="3563"/>
                    </a:cubicBezTo>
                  </a:path>
                </a:pathLst>
              </a:custGeom>
              <a:solidFill>
                <a:schemeClr val="accent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pic>
            <p:nvPicPr>
              <p:cNvPr id="61" name="Graphic 60" descr="Bar chart outline">
                <a:extLst>
                  <a:ext uri="{FF2B5EF4-FFF2-40B4-BE49-F238E27FC236}">
                    <a16:creationId xmlns:a16="http://schemas.microsoft.com/office/drawing/2014/main" id="{6AA5818A-B4CA-C706-EA68-7EF147DB9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5321" y="2566932"/>
                <a:ext cx="685800" cy="685800"/>
              </a:xfrm>
              <a:prstGeom prst="rect">
                <a:avLst/>
              </a:prstGeom>
            </p:spPr>
          </p:pic>
        </p:grpSp>
      </p:grpSp>
      <p:grpSp>
        <p:nvGrpSpPr>
          <p:cNvPr id="9" name="Group 8">
            <a:extLst>
              <a:ext uri="{FF2B5EF4-FFF2-40B4-BE49-F238E27FC236}">
                <a16:creationId xmlns:a16="http://schemas.microsoft.com/office/drawing/2014/main" id="{E96E391A-223C-AAAD-6571-F41A958F61A1}"/>
              </a:ext>
            </a:extLst>
          </p:cNvPr>
          <p:cNvGrpSpPr/>
          <p:nvPr/>
        </p:nvGrpSpPr>
        <p:grpSpPr>
          <a:xfrm>
            <a:off x="182634" y="1918575"/>
            <a:ext cx="11272094" cy="4386601"/>
            <a:chOff x="182634" y="1928716"/>
            <a:chExt cx="11272094" cy="4386601"/>
          </a:xfrm>
        </p:grpSpPr>
        <p:grpSp>
          <p:nvGrpSpPr>
            <p:cNvPr id="7" name="Group 6">
              <a:extLst>
                <a:ext uri="{FF2B5EF4-FFF2-40B4-BE49-F238E27FC236}">
                  <a16:creationId xmlns:a16="http://schemas.microsoft.com/office/drawing/2014/main" id="{627C2C9C-7DA4-803A-9180-B3541B84FA92}"/>
                </a:ext>
              </a:extLst>
            </p:cNvPr>
            <p:cNvGrpSpPr/>
            <p:nvPr/>
          </p:nvGrpSpPr>
          <p:grpSpPr>
            <a:xfrm>
              <a:off x="5554026" y="2053142"/>
              <a:ext cx="2398878" cy="2398878"/>
              <a:chOff x="5554026" y="2053142"/>
              <a:chExt cx="2398878" cy="2398878"/>
            </a:xfrm>
          </p:grpSpPr>
          <p:sp>
            <p:nvSpPr>
              <p:cNvPr id="43" name="Freeform 5">
                <a:extLst>
                  <a:ext uri="{FF2B5EF4-FFF2-40B4-BE49-F238E27FC236}">
                    <a16:creationId xmlns:a16="http://schemas.microsoft.com/office/drawing/2014/main" id="{4A736D68-2BF5-1D94-43D0-30F7BD6C6E15}"/>
                  </a:ext>
                </a:extLst>
              </p:cNvPr>
              <p:cNvSpPr>
                <a:spLocks noChangeArrowheads="1"/>
              </p:cNvSpPr>
              <p:nvPr/>
            </p:nvSpPr>
            <p:spPr bwMode="auto">
              <a:xfrm>
                <a:off x="5554026" y="2053142"/>
                <a:ext cx="2398878" cy="2398878"/>
              </a:xfrm>
              <a:custGeom>
                <a:avLst/>
                <a:gdLst>
                  <a:gd name="T0" fmla="*/ 6067 w 7007"/>
                  <a:gd name="T1" fmla="*/ 3444 h 7007"/>
                  <a:gd name="T2" fmla="*/ 6067 w 7007"/>
                  <a:gd name="T3" fmla="*/ 3444 h 7007"/>
                  <a:gd name="T4" fmla="*/ 6686 w 7007"/>
                  <a:gd name="T5" fmla="*/ 3258 h 7007"/>
                  <a:gd name="T6" fmla="*/ 6686 w 7007"/>
                  <a:gd name="T7" fmla="*/ 3258 h 7007"/>
                  <a:gd name="T8" fmla="*/ 7006 w 7007"/>
                  <a:gd name="T9" fmla="*/ 3458 h 7007"/>
                  <a:gd name="T10" fmla="*/ 7006 w 7007"/>
                  <a:gd name="T11" fmla="*/ 5428 h 7007"/>
                  <a:gd name="T12" fmla="*/ 5049 w 7007"/>
                  <a:gd name="T13" fmla="*/ 5428 h 7007"/>
                  <a:gd name="T14" fmla="*/ 5049 w 7007"/>
                  <a:gd name="T15" fmla="*/ 5428 h 7007"/>
                  <a:gd name="T16" fmla="*/ 4851 w 7007"/>
                  <a:gd name="T17" fmla="*/ 5748 h 7007"/>
                  <a:gd name="T18" fmla="*/ 4851 w 7007"/>
                  <a:gd name="T19" fmla="*/ 5748 h 7007"/>
                  <a:gd name="T20" fmla="*/ 5027 w 7007"/>
                  <a:gd name="T21" fmla="*/ 6367 h 7007"/>
                  <a:gd name="T22" fmla="*/ 5027 w 7007"/>
                  <a:gd name="T23" fmla="*/ 6367 h 7007"/>
                  <a:gd name="T24" fmla="*/ 4295 w 7007"/>
                  <a:gd name="T25" fmla="*/ 7006 h 7007"/>
                  <a:gd name="T26" fmla="*/ 4295 w 7007"/>
                  <a:gd name="T27" fmla="*/ 7006 h 7007"/>
                  <a:gd name="T28" fmla="*/ 3562 w 7007"/>
                  <a:gd name="T29" fmla="*/ 6367 h 7007"/>
                  <a:gd name="T30" fmla="*/ 3562 w 7007"/>
                  <a:gd name="T31" fmla="*/ 6367 h 7007"/>
                  <a:gd name="T32" fmla="*/ 3748 w 7007"/>
                  <a:gd name="T33" fmla="*/ 5748 h 7007"/>
                  <a:gd name="T34" fmla="*/ 3748 w 7007"/>
                  <a:gd name="T35" fmla="*/ 5748 h 7007"/>
                  <a:gd name="T36" fmla="*/ 3548 w 7007"/>
                  <a:gd name="T37" fmla="*/ 5428 h 7007"/>
                  <a:gd name="T38" fmla="*/ 1578 w 7007"/>
                  <a:gd name="T39" fmla="*/ 5428 h 7007"/>
                  <a:gd name="T40" fmla="*/ 1578 w 7007"/>
                  <a:gd name="T41" fmla="*/ 3458 h 7007"/>
                  <a:gd name="T42" fmla="*/ 1578 w 7007"/>
                  <a:gd name="T43" fmla="*/ 3458 h 7007"/>
                  <a:gd name="T44" fmla="*/ 1257 w 7007"/>
                  <a:gd name="T45" fmla="*/ 3258 h 7007"/>
                  <a:gd name="T46" fmla="*/ 1257 w 7007"/>
                  <a:gd name="T47" fmla="*/ 3258 h 7007"/>
                  <a:gd name="T48" fmla="*/ 639 w 7007"/>
                  <a:gd name="T49" fmla="*/ 3444 h 7007"/>
                  <a:gd name="T50" fmla="*/ 639 w 7007"/>
                  <a:gd name="T51" fmla="*/ 3444 h 7007"/>
                  <a:gd name="T52" fmla="*/ 0 w 7007"/>
                  <a:gd name="T53" fmla="*/ 2712 h 7007"/>
                  <a:gd name="T54" fmla="*/ 0 w 7007"/>
                  <a:gd name="T55" fmla="*/ 2712 h 7007"/>
                  <a:gd name="T56" fmla="*/ 639 w 7007"/>
                  <a:gd name="T57" fmla="*/ 1979 h 7007"/>
                  <a:gd name="T58" fmla="*/ 639 w 7007"/>
                  <a:gd name="T59" fmla="*/ 1979 h 7007"/>
                  <a:gd name="T60" fmla="*/ 1257 w 7007"/>
                  <a:gd name="T61" fmla="*/ 2155 h 7007"/>
                  <a:gd name="T62" fmla="*/ 1257 w 7007"/>
                  <a:gd name="T63" fmla="*/ 2155 h 7007"/>
                  <a:gd name="T64" fmla="*/ 1578 w 7007"/>
                  <a:gd name="T65" fmla="*/ 1957 h 7007"/>
                  <a:gd name="T66" fmla="*/ 1578 w 7007"/>
                  <a:gd name="T67" fmla="*/ 0 h 7007"/>
                  <a:gd name="T68" fmla="*/ 1578 w 7007"/>
                  <a:gd name="T69" fmla="*/ 376 h 7007"/>
                  <a:gd name="T70" fmla="*/ 1578 w 7007"/>
                  <a:gd name="T71" fmla="*/ 0 h 7007"/>
                  <a:gd name="T72" fmla="*/ 3548 w 7007"/>
                  <a:gd name="T73" fmla="*/ 0 h 7007"/>
                  <a:gd name="T74" fmla="*/ 3548 w 7007"/>
                  <a:gd name="T75" fmla="*/ 0 h 7007"/>
                  <a:gd name="T76" fmla="*/ 3748 w 7007"/>
                  <a:gd name="T77" fmla="*/ 321 h 7007"/>
                  <a:gd name="T78" fmla="*/ 3748 w 7007"/>
                  <a:gd name="T79" fmla="*/ 321 h 7007"/>
                  <a:gd name="T80" fmla="*/ 3562 w 7007"/>
                  <a:gd name="T81" fmla="*/ 939 h 7007"/>
                  <a:gd name="T82" fmla="*/ 3562 w 7007"/>
                  <a:gd name="T83" fmla="*/ 939 h 7007"/>
                  <a:gd name="T84" fmla="*/ 4295 w 7007"/>
                  <a:gd name="T85" fmla="*/ 1578 h 7007"/>
                  <a:gd name="T86" fmla="*/ 4295 w 7007"/>
                  <a:gd name="T87" fmla="*/ 1578 h 7007"/>
                  <a:gd name="T88" fmla="*/ 5027 w 7007"/>
                  <a:gd name="T89" fmla="*/ 939 h 7007"/>
                  <a:gd name="T90" fmla="*/ 5027 w 7007"/>
                  <a:gd name="T91" fmla="*/ 939 h 7007"/>
                  <a:gd name="T92" fmla="*/ 4851 w 7007"/>
                  <a:gd name="T93" fmla="*/ 320 h 7007"/>
                  <a:gd name="T94" fmla="*/ 4851 w 7007"/>
                  <a:gd name="T95" fmla="*/ 320 h 7007"/>
                  <a:gd name="T96" fmla="*/ 5049 w 7007"/>
                  <a:gd name="T97" fmla="*/ 0 h 7007"/>
                  <a:gd name="T98" fmla="*/ 7006 w 7007"/>
                  <a:gd name="T99" fmla="*/ 0 h 7007"/>
                  <a:gd name="T100" fmla="*/ 7006 w 7007"/>
                  <a:gd name="T101" fmla="*/ 1957 h 7007"/>
                  <a:gd name="T102" fmla="*/ 7006 w 7007"/>
                  <a:gd name="T103" fmla="*/ 1957 h 7007"/>
                  <a:gd name="T104" fmla="*/ 6686 w 7007"/>
                  <a:gd name="T105" fmla="*/ 2155 h 7007"/>
                  <a:gd name="T106" fmla="*/ 6686 w 7007"/>
                  <a:gd name="T107" fmla="*/ 2155 h 7007"/>
                  <a:gd name="T108" fmla="*/ 6067 w 7007"/>
                  <a:gd name="T109" fmla="*/ 1979 h 7007"/>
                  <a:gd name="T110" fmla="*/ 6067 w 7007"/>
                  <a:gd name="T111" fmla="*/ 1979 h 7007"/>
                  <a:gd name="T112" fmla="*/ 5428 w 7007"/>
                  <a:gd name="T113" fmla="*/ 2712 h 7007"/>
                  <a:gd name="T114" fmla="*/ 5428 w 7007"/>
                  <a:gd name="T115" fmla="*/ 2712 h 7007"/>
                  <a:gd name="T116" fmla="*/ 6067 w 7007"/>
                  <a:gd name="T117" fmla="*/ 3444 h 7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7" h="7007">
                    <a:moveTo>
                      <a:pt x="6067" y="3444"/>
                    </a:moveTo>
                    <a:lnTo>
                      <a:pt x="6067" y="3444"/>
                    </a:lnTo>
                    <a:cubicBezTo>
                      <a:pt x="6237" y="3444"/>
                      <a:pt x="6470" y="3368"/>
                      <a:pt x="6686" y="3258"/>
                    </a:cubicBezTo>
                    <a:lnTo>
                      <a:pt x="6686" y="3258"/>
                    </a:lnTo>
                    <a:cubicBezTo>
                      <a:pt x="6832" y="3184"/>
                      <a:pt x="7006" y="3293"/>
                      <a:pt x="7006" y="3458"/>
                    </a:cubicBezTo>
                    <a:lnTo>
                      <a:pt x="7006" y="5428"/>
                    </a:lnTo>
                    <a:lnTo>
                      <a:pt x="5049" y="5428"/>
                    </a:lnTo>
                    <a:lnTo>
                      <a:pt x="5049" y="5428"/>
                    </a:lnTo>
                    <a:cubicBezTo>
                      <a:pt x="4884" y="5428"/>
                      <a:pt x="4779" y="5600"/>
                      <a:pt x="4851" y="5748"/>
                    </a:cubicBezTo>
                    <a:lnTo>
                      <a:pt x="4851" y="5748"/>
                    </a:lnTo>
                    <a:cubicBezTo>
                      <a:pt x="4957" y="5964"/>
                      <a:pt x="5027" y="6197"/>
                      <a:pt x="5027" y="6367"/>
                    </a:cubicBezTo>
                    <a:lnTo>
                      <a:pt x="5027" y="6367"/>
                    </a:lnTo>
                    <a:cubicBezTo>
                      <a:pt x="5027" y="6782"/>
                      <a:pt x="4699" y="7006"/>
                      <a:pt x="4295" y="7006"/>
                    </a:cubicBezTo>
                    <a:lnTo>
                      <a:pt x="4295" y="7006"/>
                    </a:lnTo>
                    <a:cubicBezTo>
                      <a:pt x="3890" y="7006"/>
                      <a:pt x="3562" y="6782"/>
                      <a:pt x="3562" y="6367"/>
                    </a:cubicBezTo>
                    <a:lnTo>
                      <a:pt x="3562" y="6367"/>
                    </a:lnTo>
                    <a:cubicBezTo>
                      <a:pt x="3562" y="6197"/>
                      <a:pt x="3638" y="5964"/>
                      <a:pt x="3748" y="5748"/>
                    </a:cubicBezTo>
                    <a:lnTo>
                      <a:pt x="3748" y="5748"/>
                    </a:lnTo>
                    <a:cubicBezTo>
                      <a:pt x="3822" y="5601"/>
                      <a:pt x="3713" y="5428"/>
                      <a:pt x="3548" y="5428"/>
                    </a:cubicBezTo>
                    <a:lnTo>
                      <a:pt x="1578" y="5428"/>
                    </a:lnTo>
                    <a:lnTo>
                      <a:pt x="1578" y="3458"/>
                    </a:lnTo>
                    <a:lnTo>
                      <a:pt x="1578" y="3458"/>
                    </a:lnTo>
                    <a:cubicBezTo>
                      <a:pt x="1578" y="3293"/>
                      <a:pt x="1404" y="3184"/>
                      <a:pt x="1257" y="3258"/>
                    </a:cubicBezTo>
                    <a:lnTo>
                      <a:pt x="1257" y="3258"/>
                    </a:lnTo>
                    <a:cubicBezTo>
                      <a:pt x="1042" y="3368"/>
                      <a:pt x="809" y="3444"/>
                      <a:pt x="639" y="3444"/>
                    </a:cubicBezTo>
                    <a:lnTo>
                      <a:pt x="639" y="3444"/>
                    </a:lnTo>
                    <a:cubicBezTo>
                      <a:pt x="224" y="3444"/>
                      <a:pt x="0" y="3116"/>
                      <a:pt x="0" y="2712"/>
                    </a:cubicBezTo>
                    <a:lnTo>
                      <a:pt x="0" y="2712"/>
                    </a:lnTo>
                    <a:cubicBezTo>
                      <a:pt x="0" y="2307"/>
                      <a:pt x="224" y="1979"/>
                      <a:pt x="639" y="1979"/>
                    </a:cubicBezTo>
                    <a:lnTo>
                      <a:pt x="639" y="1979"/>
                    </a:lnTo>
                    <a:cubicBezTo>
                      <a:pt x="809" y="1979"/>
                      <a:pt x="1042" y="2050"/>
                      <a:pt x="1257" y="2155"/>
                    </a:cubicBezTo>
                    <a:lnTo>
                      <a:pt x="1257" y="2155"/>
                    </a:lnTo>
                    <a:cubicBezTo>
                      <a:pt x="1405" y="2226"/>
                      <a:pt x="1578" y="2121"/>
                      <a:pt x="1578" y="1957"/>
                    </a:cubicBezTo>
                    <a:lnTo>
                      <a:pt x="1578" y="0"/>
                    </a:lnTo>
                    <a:lnTo>
                      <a:pt x="1578" y="376"/>
                    </a:lnTo>
                    <a:lnTo>
                      <a:pt x="1578" y="0"/>
                    </a:lnTo>
                    <a:lnTo>
                      <a:pt x="3548" y="0"/>
                    </a:lnTo>
                    <a:lnTo>
                      <a:pt x="3548" y="0"/>
                    </a:lnTo>
                    <a:cubicBezTo>
                      <a:pt x="3713" y="0"/>
                      <a:pt x="3822" y="174"/>
                      <a:pt x="3748" y="321"/>
                    </a:cubicBezTo>
                    <a:lnTo>
                      <a:pt x="3748" y="321"/>
                    </a:lnTo>
                    <a:cubicBezTo>
                      <a:pt x="3638" y="536"/>
                      <a:pt x="3562" y="769"/>
                      <a:pt x="3562" y="939"/>
                    </a:cubicBezTo>
                    <a:lnTo>
                      <a:pt x="3562" y="939"/>
                    </a:lnTo>
                    <a:cubicBezTo>
                      <a:pt x="3562" y="1354"/>
                      <a:pt x="3890" y="1578"/>
                      <a:pt x="4295" y="1578"/>
                    </a:cubicBezTo>
                    <a:lnTo>
                      <a:pt x="4295" y="1578"/>
                    </a:lnTo>
                    <a:cubicBezTo>
                      <a:pt x="4699" y="1578"/>
                      <a:pt x="5027" y="1354"/>
                      <a:pt x="5027" y="939"/>
                    </a:cubicBezTo>
                    <a:lnTo>
                      <a:pt x="5027" y="939"/>
                    </a:lnTo>
                    <a:cubicBezTo>
                      <a:pt x="5027" y="769"/>
                      <a:pt x="4957" y="535"/>
                      <a:pt x="4851" y="320"/>
                    </a:cubicBezTo>
                    <a:lnTo>
                      <a:pt x="4851" y="320"/>
                    </a:lnTo>
                    <a:cubicBezTo>
                      <a:pt x="4779" y="172"/>
                      <a:pt x="4884" y="0"/>
                      <a:pt x="5049" y="0"/>
                    </a:cubicBezTo>
                    <a:lnTo>
                      <a:pt x="7006" y="0"/>
                    </a:lnTo>
                    <a:lnTo>
                      <a:pt x="7006" y="1957"/>
                    </a:lnTo>
                    <a:lnTo>
                      <a:pt x="7006" y="1957"/>
                    </a:lnTo>
                    <a:cubicBezTo>
                      <a:pt x="7006" y="2121"/>
                      <a:pt x="6833" y="2226"/>
                      <a:pt x="6686" y="2155"/>
                    </a:cubicBezTo>
                    <a:lnTo>
                      <a:pt x="6686" y="2155"/>
                    </a:lnTo>
                    <a:cubicBezTo>
                      <a:pt x="6470" y="2050"/>
                      <a:pt x="6237" y="1979"/>
                      <a:pt x="6067" y="1979"/>
                    </a:cubicBezTo>
                    <a:lnTo>
                      <a:pt x="6067" y="1979"/>
                    </a:lnTo>
                    <a:cubicBezTo>
                      <a:pt x="5651" y="1979"/>
                      <a:pt x="5428" y="2307"/>
                      <a:pt x="5428" y="2712"/>
                    </a:cubicBezTo>
                    <a:lnTo>
                      <a:pt x="5428" y="2712"/>
                    </a:lnTo>
                    <a:cubicBezTo>
                      <a:pt x="5428" y="3116"/>
                      <a:pt x="5651" y="3444"/>
                      <a:pt x="6067" y="3444"/>
                    </a:cubicBezTo>
                  </a:path>
                </a:pathLst>
              </a:custGeom>
              <a:solidFill>
                <a:schemeClr val="accent2"/>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sp>
            <p:nvSpPr>
              <p:cNvPr id="48" name="Freeform 951">
                <a:extLst>
                  <a:ext uri="{FF2B5EF4-FFF2-40B4-BE49-F238E27FC236}">
                    <a16:creationId xmlns:a16="http://schemas.microsoft.com/office/drawing/2014/main" id="{8144CFF2-BF01-CF3D-1E05-BC9EB8A3C9BB}"/>
                  </a:ext>
                </a:extLst>
              </p:cNvPr>
              <p:cNvSpPr>
                <a:spLocks noChangeAspect="1"/>
              </p:cNvSpPr>
              <p:nvPr/>
            </p:nvSpPr>
            <p:spPr bwMode="auto">
              <a:xfrm>
                <a:off x="6753465" y="2637655"/>
                <a:ext cx="548640" cy="548640"/>
              </a:xfrm>
              <a:custGeom>
                <a:avLst/>
                <a:gdLst>
                  <a:gd name="T0" fmla="*/ 1874701 w 296503"/>
                  <a:gd name="T1" fmla="*/ 8951676 h 296019"/>
                  <a:gd name="T2" fmla="*/ 2250952 w 296503"/>
                  <a:gd name="T3" fmla="*/ 7143508 h 296019"/>
                  <a:gd name="T4" fmla="*/ 3288867 w 296503"/>
                  <a:gd name="T5" fmla="*/ 7737351 h 296019"/>
                  <a:gd name="T6" fmla="*/ 9516506 w 296503"/>
                  <a:gd name="T7" fmla="*/ 2774927 h 296019"/>
                  <a:gd name="T8" fmla="*/ 2154972 w 296503"/>
                  <a:gd name="T9" fmla="*/ 1422412 h 296019"/>
                  <a:gd name="T10" fmla="*/ 2154972 w 296503"/>
                  <a:gd name="T11" fmla="*/ 3059122 h 296019"/>
                  <a:gd name="T12" fmla="*/ 7933669 w 296503"/>
                  <a:gd name="T13" fmla="*/ 1177958 h 296019"/>
                  <a:gd name="T14" fmla="*/ 3055366 w 296503"/>
                  <a:gd name="T15" fmla="*/ 7513066 h 296019"/>
                  <a:gd name="T16" fmla="*/ 7933669 w 296503"/>
                  <a:gd name="T17" fmla="*/ 1177958 h 296019"/>
                  <a:gd name="T18" fmla="*/ 6841357 w 296503"/>
                  <a:gd name="T19" fmla="*/ 854815 h 296019"/>
                  <a:gd name="T20" fmla="*/ 6841357 w 296503"/>
                  <a:gd name="T21" fmla="*/ 1184826 h 296019"/>
                  <a:gd name="T22" fmla="*/ 2479538 w 296503"/>
                  <a:gd name="T23" fmla="*/ 3217501 h 296019"/>
                  <a:gd name="T24" fmla="*/ 311649 w 296503"/>
                  <a:gd name="T25" fmla="*/ 3389093 h 296019"/>
                  <a:gd name="T26" fmla="*/ 9489647 w 296503"/>
                  <a:gd name="T27" fmla="*/ 10516770 h 296019"/>
                  <a:gd name="T28" fmla="*/ 9645397 w 296503"/>
                  <a:gd name="T29" fmla="*/ 3719133 h 296019"/>
                  <a:gd name="T30" fmla="*/ 9814162 w 296503"/>
                  <a:gd name="T31" fmla="*/ 10688353 h 296019"/>
                  <a:gd name="T32" fmla="*/ 155750 w 296503"/>
                  <a:gd name="T33" fmla="*/ 10846781 h 296019"/>
                  <a:gd name="T34" fmla="*/ 0 w 296503"/>
                  <a:gd name="T35" fmla="*/ 3217501 h 296019"/>
                  <a:gd name="T36" fmla="*/ 2193891 w 296503"/>
                  <a:gd name="T37" fmla="*/ 907641 h 296019"/>
                  <a:gd name="T38" fmla="*/ 8634289 w 296503"/>
                  <a:gd name="T39" fmla="*/ 451990 h 296019"/>
                  <a:gd name="T40" fmla="*/ 9750072 w 296503"/>
                  <a:gd name="T41" fmla="*/ 2550509 h 296019"/>
                  <a:gd name="T42" fmla="*/ 10333883 w 296503"/>
                  <a:gd name="T43" fmla="*/ 1771853 h 296019"/>
                  <a:gd name="T44" fmla="*/ 9218100 w 296503"/>
                  <a:gd name="T45" fmla="*/ 451990 h 296019"/>
                  <a:gd name="T46" fmla="*/ 8927832 w 296503"/>
                  <a:gd name="T47" fmla="*/ 0 h 296019"/>
                  <a:gd name="T48" fmla="*/ 10450637 w 296503"/>
                  <a:gd name="T49" fmla="*/ 1243968 h 296019"/>
                  <a:gd name="T50" fmla="*/ 10450637 w 296503"/>
                  <a:gd name="T51" fmla="*/ 2299781 h 296019"/>
                  <a:gd name="T52" fmla="*/ 10061434 w 296503"/>
                  <a:gd name="T53" fmla="*/ 2867276 h 296019"/>
                  <a:gd name="T54" fmla="*/ 9957652 w 296503"/>
                  <a:gd name="T55" fmla="*/ 3157649 h 296019"/>
                  <a:gd name="T56" fmla="*/ 9750072 w 296503"/>
                  <a:gd name="T57" fmla="*/ 3012447 h 296019"/>
                  <a:gd name="T58" fmla="*/ 4002487 w 296503"/>
                  <a:gd name="T59" fmla="*/ 8819580 h 296019"/>
                  <a:gd name="T60" fmla="*/ 1654207 w 296503"/>
                  <a:gd name="T61" fmla="*/ 9334400 h 296019"/>
                  <a:gd name="T62" fmla="*/ 1498556 w 296503"/>
                  <a:gd name="T63" fmla="*/ 9136367 h 296019"/>
                  <a:gd name="T64" fmla="*/ 2043360 w 296503"/>
                  <a:gd name="T65" fmla="*/ 6707906 h 296019"/>
                  <a:gd name="T66" fmla="*/ 7622251 w 296503"/>
                  <a:gd name="T67" fmla="*/ 847963 h 296019"/>
                  <a:gd name="T68" fmla="*/ 7842885 w 296503"/>
                  <a:gd name="T69" fmla="*/ 623635 h 296019"/>
                  <a:gd name="T70" fmla="*/ 8413722 w 296503"/>
                  <a:gd name="T71" fmla="*/ 227690 h 2960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503" h="296019">
                    <a:moveTo>
                      <a:pt x="62544" y="194953"/>
                    </a:moveTo>
                    <a:lnTo>
                      <a:pt x="52090" y="244298"/>
                    </a:lnTo>
                    <a:lnTo>
                      <a:pt x="101117" y="233853"/>
                    </a:lnTo>
                    <a:lnTo>
                      <a:pt x="62544" y="194953"/>
                    </a:lnTo>
                    <a:close/>
                    <a:moveTo>
                      <a:pt x="245674" y="57000"/>
                    </a:moveTo>
                    <a:lnTo>
                      <a:pt x="91383" y="211161"/>
                    </a:lnTo>
                    <a:lnTo>
                      <a:pt x="110129" y="229891"/>
                    </a:lnTo>
                    <a:lnTo>
                      <a:pt x="264419" y="75730"/>
                    </a:lnTo>
                    <a:lnTo>
                      <a:pt x="245674" y="57000"/>
                    </a:lnTo>
                    <a:close/>
                    <a:moveTo>
                      <a:pt x="59876" y="38819"/>
                    </a:moveTo>
                    <a:lnTo>
                      <a:pt x="15150" y="83487"/>
                    </a:lnTo>
                    <a:lnTo>
                      <a:pt x="59876" y="83487"/>
                    </a:lnTo>
                    <a:lnTo>
                      <a:pt x="59876" y="38819"/>
                    </a:lnTo>
                    <a:close/>
                    <a:moveTo>
                      <a:pt x="220439" y="32147"/>
                    </a:moveTo>
                    <a:lnTo>
                      <a:pt x="66149" y="186308"/>
                    </a:lnTo>
                    <a:lnTo>
                      <a:pt x="84895" y="205038"/>
                    </a:lnTo>
                    <a:lnTo>
                      <a:pt x="239185" y="50877"/>
                    </a:lnTo>
                    <a:lnTo>
                      <a:pt x="220439" y="32147"/>
                    </a:lnTo>
                    <a:close/>
                    <a:moveTo>
                      <a:pt x="64205" y="23329"/>
                    </a:moveTo>
                    <a:lnTo>
                      <a:pt x="190089" y="23329"/>
                    </a:lnTo>
                    <a:cubicBezTo>
                      <a:pt x="192614" y="23329"/>
                      <a:pt x="194778" y="25851"/>
                      <a:pt x="194778" y="28012"/>
                    </a:cubicBezTo>
                    <a:cubicBezTo>
                      <a:pt x="194778" y="30534"/>
                      <a:pt x="192614" y="32335"/>
                      <a:pt x="190089" y="32335"/>
                    </a:cubicBezTo>
                    <a:lnTo>
                      <a:pt x="68894" y="32335"/>
                    </a:lnTo>
                    <a:lnTo>
                      <a:pt x="68894" y="87809"/>
                    </a:lnTo>
                    <a:cubicBezTo>
                      <a:pt x="68894" y="90331"/>
                      <a:pt x="66730" y="92492"/>
                      <a:pt x="64205" y="92492"/>
                    </a:cubicBezTo>
                    <a:lnTo>
                      <a:pt x="8657" y="92492"/>
                    </a:lnTo>
                    <a:lnTo>
                      <a:pt x="8657" y="287013"/>
                    </a:lnTo>
                    <a:lnTo>
                      <a:pt x="263672" y="287013"/>
                    </a:lnTo>
                    <a:lnTo>
                      <a:pt x="263672" y="105820"/>
                    </a:lnTo>
                    <a:cubicBezTo>
                      <a:pt x="263672" y="103659"/>
                      <a:pt x="265836" y="101498"/>
                      <a:pt x="268000" y="101498"/>
                    </a:cubicBezTo>
                    <a:cubicBezTo>
                      <a:pt x="270525" y="101498"/>
                      <a:pt x="272690" y="103659"/>
                      <a:pt x="272690" y="105820"/>
                    </a:cubicBezTo>
                    <a:lnTo>
                      <a:pt x="272690" y="291696"/>
                    </a:lnTo>
                    <a:cubicBezTo>
                      <a:pt x="272690" y="293858"/>
                      <a:pt x="270525" y="296019"/>
                      <a:pt x="268000" y="296019"/>
                    </a:cubicBezTo>
                    <a:lnTo>
                      <a:pt x="4329" y="296019"/>
                    </a:lnTo>
                    <a:cubicBezTo>
                      <a:pt x="1804" y="296019"/>
                      <a:pt x="0" y="293858"/>
                      <a:pt x="0" y="291696"/>
                    </a:cubicBezTo>
                    <a:lnTo>
                      <a:pt x="0" y="87809"/>
                    </a:lnTo>
                    <a:cubicBezTo>
                      <a:pt x="0" y="86729"/>
                      <a:pt x="361" y="85648"/>
                      <a:pt x="1082" y="84567"/>
                    </a:cubicBezTo>
                    <a:lnTo>
                      <a:pt x="60959" y="24770"/>
                    </a:lnTo>
                    <a:cubicBezTo>
                      <a:pt x="62041" y="24050"/>
                      <a:pt x="63123" y="23329"/>
                      <a:pt x="64205" y="23329"/>
                    </a:cubicBezTo>
                    <a:close/>
                    <a:moveTo>
                      <a:pt x="239906" y="12336"/>
                    </a:moveTo>
                    <a:lnTo>
                      <a:pt x="226568" y="25664"/>
                    </a:lnTo>
                    <a:lnTo>
                      <a:pt x="270908" y="69607"/>
                    </a:lnTo>
                    <a:lnTo>
                      <a:pt x="284246" y="56280"/>
                    </a:lnTo>
                    <a:cubicBezTo>
                      <a:pt x="286049" y="54119"/>
                      <a:pt x="287130" y="51237"/>
                      <a:pt x="287130" y="48356"/>
                    </a:cubicBezTo>
                    <a:cubicBezTo>
                      <a:pt x="287130" y="45114"/>
                      <a:pt x="286049" y="42232"/>
                      <a:pt x="284246" y="40071"/>
                    </a:cubicBezTo>
                    <a:lnTo>
                      <a:pt x="256128" y="12336"/>
                    </a:lnTo>
                    <a:cubicBezTo>
                      <a:pt x="251802" y="8014"/>
                      <a:pt x="244592" y="8014"/>
                      <a:pt x="239906" y="12336"/>
                    </a:cubicBezTo>
                    <a:close/>
                    <a:moveTo>
                      <a:pt x="248062" y="0"/>
                    </a:moveTo>
                    <a:cubicBezTo>
                      <a:pt x="253244" y="0"/>
                      <a:pt x="258471" y="2071"/>
                      <a:pt x="262617" y="6213"/>
                    </a:cubicBezTo>
                    <a:lnTo>
                      <a:pt x="290374" y="33948"/>
                    </a:lnTo>
                    <a:cubicBezTo>
                      <a:pt x="294340" y="37550"/>
                      <a:pt x="296503" y="42953"/>
                      <a:pt x="296503" y="48356"/>
                    </a:cubicBezTo>
                    <a:cubicBezTo>
                      <a:pt x="296503" y="53758"/>
                      <a:pt x="294340" y="58801"/>
                      <a:pt x="290374" y="62763"/>
                    </a:cubicBezTo>
                    <a:lnTo>
                      <a:pt x="277036" y="75730"/>
                    </a:lnTo>
                    <a:lnTo>
                      <a:pt x="279560" y="78251"/>
                    </a:lnTo>
                    <a:cubicBezTo>
                      <a:pt x="281723" y="80412"/>
                      <a:pt x="281723" y="82934"/>
                      <a:pt x="279920" y="84735"/>
                    </a:cubicBezTo>
                    <a:cubicBezTo>
                      <a:pt x="278839" y="85815"/>
                      <a:pt x="277757" y="86175"/>
                      <a:pt x="276676" y="86175"/>
                    </a:cubicBezTo>
                    <a:cubicBezTo>
                      <a:pt x="275234" y="86175"/>
                      <a:pt x="274513" y="85815"/>
                      <a:pt x="273431" y="84735"/>
                    </a:cubicBezTo>
                    <a:lnTo>
                      <a:pt x="270908" y="82213"/>
                    </a:lnTo>
                    <a:lnTo>
                      <a:pt x="113373" y="239256"/>
                    </a:lnTo>
                    <a:cubicBezTo>
                      <a:pt x="112652" y="239976"/>
                      <a:pt x="111931" y="240336"/>
                      <a:pt x="111210" y="240697"/>
                    </a:cubicBezTo>
                    <a:lnTo>
                      <a:pt x="47043" y="254384"/>
                    </a:lnTo>
                    <a:cubicBezTo>
                      <a:pt x="46683" y="254744"/>
                      <a:pt x="46322" y="254744"/>
                      <a:pt x="45962" y="254744"/>
                    </a:cubicBezTo>
                    <a:cubicBezTo>
                      <a:pt x="44880" y="254744"/>
                      <a:pt x="43799" y="254024"/>
                      <a:pt x="43078" y="253303"/>
                    </a:cubicBezTo>
                    <a:cubicBezTo>
                      <a:pt x="41996" y="252223"/>
                      <a:pt x="41275" y="250782"/>
                      <a:pt x="41636" y="249341"/>
                    </a:cubicBezTo>
                    <a:lnTo>
                      <a:pt x="55334" y="185227"/>
                    </a:lnTo>
                    <a:cubicBezTo>
                      <a:pt x="55695" y="184507"/>
                      <a:pt x="56055" y="183427"/>
                      <a:pt x="56776" y="183066"/>
                    </a:cubicBezTo>
                    <a:lnTo>
                      <a:pt x="213950" y="25664"/>
                    </a:lnTo>
                    <a:lnTo>
                      <a:pt x="211787" y="23142"/>
                    </a:lnTo>
                    <a:cubicBezTo>
                      <a:pt x="209985" y="21701"/>
                      <a:pt x="209985" y="18820"/>
                      <a:pt x="211787" y="17019"/>
                    </a:cubicBezTo>
                    <a:cubicBezTo>
                      <a:pt x="213229" y="15218"/>
                      <a:pt x="216474" y="15218"/>
                      <a:pt x="217916" y="17019"/>
                    </a:cubicBezTo>
                    <a:lnTo>
                      <a:pt x="220439" y="19180"/>
                    </a:lnTo>
                    <a:lnTo>
                      <a:pt x="233777" y="6213"/>
                    </a:lnTo>
                    <a:cubicBezTo>
                      <a:pt x="237743" y="2071"/>
                      <a:pt x="242880" y="0"/>
                      <a:pt x="248062" y="0"/>
                    </a:cubicBezTo>
                    <a:close/>
                  </a:path>
                </a:pathLst>
              </a:custGeom>
              <a:solidFill>
                <a:schemeClr val="bg1"/>
              </a:solidFill>
              <a:ln>
                <a:noFill/>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Calibri" panose="020F0502020204030204"/>
                  <a:ea typeface="+mn-ea"/>
                  <a:cs typeface="+mn-cs"/>
                </a:endParaRPr>
              </a:p>
            </p:txBody>
          </p:sp>
        </p:grpSp>
        <p:sp>
          <p:nvSpPr>
            <p:cNvPr id="49" name="TextBox 48">
              <a:extLst>
                <a:ext uri="{FF2B5EF4-FFF2-40B4-BE49-F238E27FC236}">
                  <a16:creationId xmlns:a16="http://schemas.microsoft.com/office/drawing/2014/main" id="{255E7EC2-D4B6-4E44-A4F6-CC6C2227465E}"/>
                </a:ext>
              </a:extLst>
            </p:cNvPr>
            <p:cNvSpPr txBox="1"/>
            <p:nvPr/>
          </p:nvSpPr>
          <p:spPr>
            <a:xfrm>
              <a:off x="8790216" y="4290781"/>
              <a:ext cx="2664512" cy="338554"/>
            </a:xfrm>
            <a:prstGeom prst="rect">
              <a:avLst/>
            </a:prstGeom>
            <a:noFill/>
          </p:spPr>
          <p:txBody>
            <a:bodyPr wrap="non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6C9D4"/>
                  </a:solidFill>
                  <a:effectLst/>
                  <a:uLnTx/>
                  <a:uFillTx/>
                  <a:latin typeface="Poppins" pitchFamily="2" charset="77"/>
                  <a:ea typeface="League Spartan" charset="0"/>
                  <a:cs typeface="Poppins" pitchFamily="2" charset="77"/>
                </a:rPr>
                <a:t>CCDPH DATA REQUESTS</a:t>
              </a:r>
            </a:p>
          </p:txBody>
        </p:sp>
        <p:sp>
          <p:nvSpPr>
            <p:cNvPr id="50" name="Subtitle 2">
              <a:extLst>
                <a:ext uri="{FF2B5EF4-FFF2-40B4-BE49-F238E27FC236}">
                  <a16:creationId xmlns:a16="http://schemas.microsoft.com/office/drawing/2014/main" id="{82B22FEE-D437-0B66-AA8A-7D5C9E8C2583}"/>
                </a:ext>
              </a:extLst>
            </p:cNvPr>
            <p:cNvSpPr txBox="1">
              <a:spLocks/>
            </p:cNvSpPr>
            <p:nvPr/>
          </p:nvSpPr>
          <p:spPr>
            <a:xfrm>
              <a:off x="8790216" y="4678861"/>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Online forms for partner agencies, researchers, community groups and the general public to request custom CCDPH datasets.</a:t>
              </a:r>
            </a:p>
          </p:txBody>
        </p:sp>
        <p:sp>
          <p:nvSpPr>
            <p:cNvPr id="51" name="TextBox 50">
              <a:extLst>
                <a:ext uri="{FF2B5EF4-FFF2-40B4-BE49-F238E27FC236}">
                  <a16:creationId xmlns:a16="http://schemas.microsoft.com/office/drawing/2014/main" id="{B0762FEE-9858-EDDE-7AA6-EB1803A84E68}"/>
                </a:ext>
              </a:extLst>
            </p:cNvPr>
            <p:cNvSpPr txBox="1"/>
            <p:nvPr/>
          </p:nvSpPr>
          <p:spPr>
            <a:xfrm>
              <a:off x="8790217" y="1928716"/>
              <a:ext cx="2621230" cy="830997"/>
            </a:xfrm>
            <a:prstGeom prst="rect">
              <a:avLst/>
            </a:prstGeom>
            <a:noFill/>
          </p:spPr>
          <p:txBody>
            <a:bodyPr wrap="square" rtlCol="0"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F4A23"/>
                  </a:solidFill>
                  <a:effectLst/>
                  <a:uLnTx/>
                  <a:uFillTx/>
                  <a:latin typeface="Poppins" pitchFamily="2" charset="77"/>
                  <a:ea typeface="League Spartan" charset="0"/>
                  <a:cs typeface="Poppins" pitchFamily="2" charset="77"/>
                </a:rPr>
                <a:t>CCDPH STORYMAPS, DASHBOARDS AND REPORTS</a:t>
              </a:r>
            </a:p>
          </p:txBody>
        </p:sp>
        <p:sp>
          <p:nvSpPr>
            <p:cNvPr id="52" name="Subtitle 2">
              <a:extLst>
                <a:ext uri="{FF2B5EF4-FFF2-40B4-BE49-F238E27FC236}">
                  <a16:creationId xmlns:a16="http://schemas.microsoft.com/office/drawing/2014/main" id="{A7B50681-4EC8-45A4-8BF4-A11AA1D34580}"/>
                </a:ext>
              </a:extLst>
            </p:cNvPr>
            <p:cNvSpPr txBox="1">
              <a:spLocks/>
            </p:cNvSpPr>
            <p:nvPr/>
          </p:nvSpPr>
          <p:spPr>
            <a:xfrm>
              <a:off x="8790216" y="2809390"/>
              <a:ext cx="2639784" cy="9445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Immersive, topic-specific public health information presented using a combination of multimedia content including text and interactive maps</a:t>
              </a:r>
            </a:p>
          </p:txBody>
        </p:sp>
        <p:sp>
          <p:nvSpPr>
            <p:cNvPr id="53" name="TextBox 52">
              <a:extLst>
                <a:ext uri="{FF2B5EF4-FFF2-40B4-BE49-F238E27FC236}">
                  <a16:creationId xmlns:a16="http://schemas.microsoft.com/office/drawing/2014/main" id="{9D551CC6-A002-3EC3-49C6-86B2C98AC19B}"/>
                </a:ext>
              </a:extLst>
            </p:cNvPr>
            <p:cNvSpPr txBox="1"/>
            <p:nvPr/>
          </p:nvSpPr>
          <p:spPr>
            <a:xfrm>
              <a:off x="182634" y="4290781"/>
              <a:ext cx="3219151" cy="338554"/>
            </a:xfrm>
            <a:prstGeom prst="rect">
              <a:avLst/>
            </a:prstGeom>
            <a:noFill/>
          </p:spPr>
          <p:txBody>
            <a:bodyPr wrap="none" rtlCol="0" anchor="b" anchorCtr="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58573"/>
                  </a:solidFill>
                  <a:effectLst/>
                  <a:uLnTx/>
                  <a:uFillTx/>
                  <a:latin typeface="Poppins" pitchFamily="2" charset="77"/>
                  <a:ea typeface="League Spartan" charset="0"/>
                  <a:cs typeface="Poppins" pitchFamily="2" charset="77"/>
                </a:rPr>
                <a:t>CCDPH GITHUB REPOSITORIES</a:t>
              </a:r>
            </a:p>
          </p:txBody>
        </p:sp>
        <p:sp>
          <p:nvSpPr>
            <p:cNvPr id="54" name="Subtitle 2">
              <a:extLst>
                <a:ext uri="{FF2B5EF4-FFF2-40B4-BE49-F238E27FC236}">
                  <a16:creationId xmlns:a16="http://schemas.microsoft.com/office/drawing/2014/main" id="{ABE99292-40CA-F3D3-20FA-08B8C689DC40}"/>
                </a:ext>
              </a:extLst>
            </p:cNvPr>
            <p:cNvSpPr txBox="1">
              <a:spLocks/>
            </p:cNvSpPr>
            <p:nvPr/>
          </p:nvSpPr>
          <p:spPr>
            <a:xfrm>
              <a:off x="762001" y="4678861"/>
              <a:ext cx="2639784" cy="7137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dirty="0">
                  <a:ln>
                    <a:noFill/>
                  </a:ln>
                  <a:solidFill>
                    <a:srgbClr val="09233F"/>
                  </a:solidFill>
                  <a:effectLst/>
                  <a:uLnTx/>
                  <a:uFillTx/>
                  <a:latin typeface="Lato Light" panose="020F0502020204030203" pitchFamily="34" charset="0"/>
                  <a:ea typeface="Lato Light" panose="020F0502020204030203" pitchFamily="34" charset="0"/>
                  <a:cs typeface="Mukta ExtraLight" panose="020B0000000000000000" pitchFamily="34" charset="77"/>
                </a:rPr>
                <a:t>Delimited datasets, geographic feature layers and associated programming code made available for expert users</a:t>
              </a:r>
            </a:p>
          </p:txBody>
        </p:sp>
        <p:grpSp>
          <p:nvGrpSpPr>
            <p:cNvPr id="3" name="Group 2">
              <a:extLst>
                <a:ext uri="{FF2B5EF4-FFF2-40B4-BE49-F238E27FC236}">
                  <a16:creationId xmlns:a16="http://schemas.microsoft.com/office/drawing/2014/main" id="{07DE7E77-47F2-B302-09B2-FE601E1A0343}"/>
                </a:ext>
              </a:extLst>
            </p:cNvPr>
            <p:cNvGrpSpPr/>
            <p:nvPr/>
          </p:nvGrpSpPr>
          <p:grpSpPr>
            <a:xfrm>
              <a:off x="4233045" y="3380858"/>
              <a:ext cx="2398878" cy="2398878"/>
              <a:chOff x="4233045" y="3380858"/>
              <a:chExt cx="2398878" cy="2398878"/>
            </a:xfrm>
          </p:grpSpPr>
          <p:sp>
            <p:nvSpPr>
              <p:cNvPr id="44" name="Freeform 7">
                <a:extLst>
                  <a:ext uri="{FF2B5EF4-FFF2-40B4-BE49-F238E27FC236}">
                    <a16:creationId xmlns:a16="http://schemas.microsoft.com/office/drawing/2014/main" id="{BA0D966F-62C0-6CEA-A1B6-5414C6499BD8}"/>
                  </a:ext>
                </a:extLst>
              </p:cNvPr>
              <p:cNvSpPr>
                <a:spLocks noChangeArrowheads="1"/>
              </p:cNvSpPr>
              <p:nvPr/>
            </p:nvSpPr>
            <p:spPr bwMode="auto">
              <a:xfrm>
                <a:off x="4233045" y="3380858"/>
                <a:ext cx="2398878" cy="2398878"/>
              </a:xfrm>
              <a:custGeom>
                <a:avLst/>
                <a:gdLst>
                  <a:gd name="T0" fmla="*/ 939 w 7006"/>
                  <a:gd name="T1" fmla="*/ 3562 h 7008"/>
                  <a:gd name="T2" fmla="*/ 939 w 7006"/>
                  <a:gd name="T3" fmla="*/ 3562 h 7008"/>
                  <a:gd name="T4" fmla="*/ 320 w 7006"/>
                  <a:gd name="T5" fmla="*/ 3748 h 7008"/>
                  <a:gd name="T6" fmla="*/ 320 w 7006"/>
                  <a:gd name="T7" fmla="*/ 3748 h 7008"/>
                  <a:gd name="T8" fmla="*/ 0 w 7006"/>
                  <a:gd name="T9" fmla="*/ 3549 h 7008"/>
                  <a:gd name="T10" fmla="*/ 0 w 7006"/>
                  <a:gd name="T11" fmla="*/ 1578 h 7008"/>
                  <a:gd name="T12" fmla="*/ 1957 w 7006"/>
                  <a:gd name="T13" fmla="*/ 1578 h 7008"/>
                  <a:gd name="T14" fmla="*/ 1957 w 7006"/>
                  <a:gd name="T15" fmla="*/ 1578 h 7008"/>
                  <a:gd name="T16" fmla="*/ 2154 w 7006"/>
                  <a:gd name="T17" fmla="*/ 1258 h 7008"/>
                  <a:gd name="T18" fmla="*/ 2154 w 7006"/>
                  <a:gd name="T19" fmla="*/ 1258 h 7008"/>
                  <a:gd name="T20" fmla="*/ 1978 w 7006"/>
                  <a:gd name="T21" fmla="*/ 639 h 7008"/>
                  <a:gd name="T22" fmla="*/ 1978 w 7006"/>
                  <a:gd name="T23" fmla="*/ 639 h 7008"/>
                  <a:gd name="T24" fmla="*/ 2711 w 7006"/>
                  <a:gd name="T25" fmla="*/ 0 h 7008"/>
                  <a:gd name="T26" fmla="*/ 2711 w 7006"/>
                  <a:gd name="T27" fmla="*/ 0 h 7008"/>
                  <a:gd name="T28" fmla="*/ 3444 w 7006"/>
                  <a:gd name="T29" fmla="*/ 639 h 7008"/>
                  <a:gd name="T30" fmla="*/ 3444 w 7006"/>
                  <a:gd name="T31" fmla="*/ 639 h 7008"/>
                  <a:gd name="T32" fmla="*/ 3258 w 7006"/>
                  <a:gd name="T33" fmla="*/ 1257 h 7008"/>
                  <a:gd name="T34" fmla="*/ 3258 w 7006"/>
                  <a:gd name="T35" fmla="*/ 1257 h 7008"/>
                  <a:gd name="T36" fmla="*/ 3457 w 7006"/>
                  <a:gd name="T37" fmla="*/ 1578 h 7008"/>
                  <a:gd name="T38" fmla="*/ 5429 w 7006"/>
                  <a:gd name="T39" fmla="*/ 1578 h 7008"/>
                  <a:gd name="T40" fmla="*/ 5429 w 7006"/>
                  <a:gd name="T41" fmla="*/ 1578 h 7008"/>
                  <a:gd name="T42" fmla="*/ 5429 w 7006"/>
                  <a:gd name="T43" fmla="*/ 3549 h 7008"/>
                  <a:gd name="T44" fmla="*/ 5429 w 7006"/>
                  <a:gd name="T45" fmla="*/ 3549 h 7008"/>
                  <a:gd name="T46" fmla="*/ 5748 w 7006"/>
                  <a:gd name="T47" fmla="*/ 3748 h 7008"/>
                  <a:gd name="T48" fmla="*/ 5748 w 7006"/>
                  <a:gd name="T49" fmla="*/ 3748 h 7008"/>
                  <a:gd name="T50" fmla="*/ 6367 w 7006"/>
                  <a:gd name="T51" fmla="*/ 3562 h 7008"/>
                  <a:gd name="T52" fmla="*/ 6367 w 7006"/>
                  <a:gd name="T53" fmla="*/ 3562 h 7008"/>
                  <a:gd name="T54" fmla="*/ 7005 w 7006"/>
                  <a:gd name="T55" fmla="*/ 4295 h 7008"/>
                  <a:gd name="T56" fmla="*/ 7005 w 7006"/>
                  <a:gd name="T57" fmla="*/ 4295 h 7008"/>
                  <a:gd name="T58" fmla="*/ 6367 w 7006"/>
                  <a:gd name="T59" fmla="*/ 5028 h 7008"/>
                  <a:gd name="T60" fmla="*/ 6367 w 7006"/>
                  <a:gd name="T61" fmla="*/ 5028 h 7008"/>
                  <a:gd name="T62" fmla="*/ 5748 w 7006"/>
                  <a:gd name="T63" fmla="*/ 4852 h 7008"/>
                  <a:gd name="T64" fmla="*/ 5748 w 7006"/>
                  <a:gd name="T65" fmla="*/ 4852 h 7008"/>
                  <a:gd name="T66" fmla="*/ 5429 w 7006"/>
                  <a:gd name="T67" fmla="*/ 5049 h 7008"/>
                  <a:gd name="T68" fmla="*/ 5429 w 7006"/>
                  <a:gd name="T69" fmla="*/ 7007 h 7008"/>
                  <a:gd name="T70" fmla="*/ 5429 w 7006"/>
                  <a:gd name="T71" fmla="*/ 6631 h 7008"/>
                  <a:gd name="T72" fmla="*/ 5429 w 7006"/>
                  <a:gd name="T73" fmla="*/ 7007 h 7008"/>
                  <a:gd name="T74" fmla="*/ 3457 w 7006"/>
                  <a:gd name="T75" fmla="*/ 7007 h 7008"/>
                  <a:gd name="T76" fmla="*/ 3457 w 7006"/>
                  <a:gd name="T77" fmla="*/ 7007 h 7008"/>
                  <a:gd name="T78" fmla="*/ 3258 w 7006"/>
                  <a:gd name="T79" fmla="*/ 6686 h 7008"/>
                  <a:gd name="T80" fmla="*/ 3258 w 7006"/>
                  <a:gd name="T81" fmla="*/ 6686 h 7008"/>
                  <a:gd name="T82" fmla="*/ 3444 w 7006"/>
                  <a:gd name="T83" fmla="*/ 6067 h 7008"/>
                  <a:gd name="T84" fmla="*/ 3444 w 7006"/>
                  <a:gd name="T85" fmla="*/ 6067 h 7008"/>
                  <a:gd name="T86" fmla="*/ 2711 w 7006"/>
                  <a:gd name="T87" fmla="*/ 5429 h 7008"/>
                  <a:gd name="T88" fmla="*/ 2711 w 7006"/>
                  <a:gd name="T89" fmla="*/ 5429 h 7008"/>
                  <a:gd name="T90" fmla="*/ 1978 w 7006"/>
                  <a:gd name="T91" fmla="*/ 6067 h 7008"/>
                  <a:gd name="T92" fmla="*/ 1978 w 7006"/>
                  <a:gd name="T93" fmla="*/ 6067 h 7008"/>
                  <a:gd name="T94" fmla="*/ 2154 w 7006"/>
                  <a:gd name="T95" fmla="*/ 6686 h 7008"/>
                  <a:gd name="T96" fmla="*/ 2154 w 7006"/>
                  <a:gd name="T97" fmla="*/ 6686 h 7008"/>
                  <a:gd name="T98" fmla="*/ 1957 w 7006"/>
                  <a:gd name="T99" fmla="*/ 7007 h 7008"/>
                  <a:gd name="T100" fmla="*/ 0 w 7006"/>
                  <a:gd name="T101" fmla="*/ 7007 h 7008"/>
                  <a:gd name="T102" fmla="*/ 0 w 7006"/>
                  <a:gd name="T103" fmla="*/ 5050 h 7008"/>
                  <a:gd name="T104" fmla="*/ 0 w 7006"/>
                  <a:gd name="T105" fmla="*/ 5050 h 7008"/>
                  <a:gd name="T106" fmla="*/ 320 w 7006"/>
                  <a:gd name="T107" fmla="*/ 4852 h 7008"/>
                  <a:gd name="T108" fmla="*/ 320 w 7006"/>
                  <a:gd name="T109" fmla="*/ 4852 h 7008"/>
                  <a:gd name="T110" fmla="*/ 939 w 7006"/>
                  <a:gd name="T111" fmla="*/ 5028 h 7008"/>
                  <a:gd name="T112" fmla="*/ 939 w 7006"/>
                  <a:gd name="T113" fmla="*/ 5028 h 7008"/>
                  <a:gd name="T114" fmla="*/ 1578 w 7006"/>
                  <a:gd name="T115" fmla="*/ 4295 h 7008"/>
                  <a:gd name="T116" fmla="*/ 1578 w 7006"/>
                  <a:gd name="T117" fmla="*/ 4295 h 7008"/>
                  <a:gd name="T118" fmla="*/ 939 w 7006"/>
                  <a:gd name="T119" fmla="*/ 3562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6" h="7008">
                    <a:moveTo>
                      <a:pt x="939" y="3562"/>
                    </a:moveTo>
                    <a:lnTo>
                      <a:pt x="939" y="3562"/>
                    </a:lnTo>
                    <a:cubicBezTo>
                      <a:pt x="768" y="3562"/>
                      <a:pt x="536" y="3639"/>
                      <a:pt x="320" y="3748"/>
                    </a:cubicBezTo>
                    <a:lnTo>
                      <a:pt x="320" y="3748"/>
                    </a:lnTo>
                    <a:cubicBezTo>
                      <a:pt x="173" y="3823"/>
                      <a:pt x="0" y="3714"/>
                      <a:pt x="0" y="3549"/>
                    </a:cubicBezTo>
                    <a:lnTo>
                      <a:pt x="0" y="1578"/>
                    </a:lnTo>
                    <a:lnTo>
                      <a:pt x="1957" y="1578"/>
                    </a:lnTo>
                    <a:lnTo>
                      <a:pt x="1957" y="1578"/>
                    </a:lnTo>
                    <a:cubicBezTo>
                      <a:pt x="2121" y="1578"/>
                      <a:pt x="2226" y="1406"/>
                      <a:pt x="2154" y="1258"/>
                    </a:cubicBezTo>
                    <a:lnTo>
                      <a:pt x="2154" y="1258"/>
                    </a:lnTo>
                    <a:cubicBezTo>
                      <a:pt x="2050" y="1042"/>
                      <a:pt x="1978" y="809"/>
                      <a:pt x="1978" y="639"/>
                    </a:cubicBezTo>
                    <a:lnTo>
                      <a:pt x="1978" y="639"/>
                    </a:lnTo>
                    <a:cubicBezTo>
                      <a:pt x="1978" y="223"/>
                      <a:pt x="2307" y="0"/>
                      <a:pt x="2711" y="0"/>
                    </a:cubicBezTo>
                    <a:lnTo>
                      <a:pt x="2711" y="0"/>
                    </a:lnTo>
                    <a:cubicBezTo>
                      <a:pt x="3116" y="0"/>
                      <a:pt x="3444" y="223"/>
                      <a:pt x="3444" y="639"/>
                    </a:cubicBezTo>
                    <a:lnTo>
                      <a:pt x="3444" y="639"/>
                    </a:lnTo>
                    <a:cubicBezTo>
                      <a:pt x="3444" y="809"/>
                      <a:pt x="3367" y="1042"/>
                      <a:pt x="3258" y="1257"/>
                    </a:cubicBezTo>
                    <a:lnTo>
                      <a:pt x="3258" y="1257"/>
                    </a:lnTo>
                    <a:cubicBezTo>
                      <a:pt x="3184" y="1404"/>
                      <a:pt x="3293" y="1578"/>
                      <a:pt x="3457" y="1578"/>
                    </a:cubicBezTo>
                    <a:lnTo>
                      <a:pt x="5429" y="1578"/>
                    </a:lnTo>
                    <a:lnTo>
                      <a:pt x="5429" y="1578"/>
                    </a:lnTo>
                    <a:lnTo>
                      <a:pt x="5429" y="3549"/>
                    </a:lnTo>
                    <a:lnTo>
                      <a:pt x="5429" y="3549"/>
                    </a:lnTo>
                    <a:cubicBezTo>
                      <a:pt x="5429" y="3714"/>
                      <a:pt x="5601" y="3823"/>
                      <a:pt x="5748" y="3748"/>
                    </a:cubicBezTo>
                    <a:lnTo>
                      <a:pt x="5748" y="3748"/>
                    </a:lnTo>
                    <a:cubicBezTo>
                      <a:pt x="5963" y="3639"/>
                      <a:pt x="6197" y="3562"/>
                      <a:pt x="6367" y="3562"/>
                    </a:cubicBezTo>
                    <a:lnTo>
                      <a:pt x="6367" y="3562"/>
                    </a:lnTo>
                    <a:cubicBezTo>
                      <a:pt x="6782" y="3562"/>
                      <a:pt x="7005" y="3891"/>
                      <a:pt x="7005" y="4295"/>
                    </a:cubicBezTo>
                    <a:lnTo>
                      <a:pt x="7005" y="4295"/>
                    </a:lnTo>
                    <a:cubicBezTo>
                      <a:pt x="7005" y="4700"/>
                      <a:pt x="6782" y="5028"/>
                      <a:pt x="6367" y="5028"/>
                    </a:cubicBezTo>
                    <a:lnTo>
                      <a:pt x="6367" y="5028"/>
                    </a:lnTo>
                    <a:cubicBezTo>
                      <a:pt x="6197" y="5028"/>
                      <a:pt x="5963" y="4957"/>
                      <a:pt x="5748" y="4852"/>
                    </a:cubicBezTo>
                    <a:lnTo>
                      <a:pt x="5748" y="4852"/>
                    </a:lnTo>
                    <a:cubicBezTo>
                      <a:pt x="5600" y="4780"/>
                      <a:pt x="5429" y="4885"/>
                      <a:pt x="5429" y="5049"/>
                    </a:cubicBezTo>
                    <a:lnTo>
                      <a:pt x="5429" y="7007"/>
                    </a:lnTo>
                    <a:lnTo>
                      <a:pt x="5429" y="6631"/>
                    </a:lnTo>
                    <a:lnTo>
                      <a:pt x="5429" y="7007"/>
                    </a:lnTo>
                    <a:lnTo>
                      <a:pt x="3457" y="7007"/>
                    </a:lnTo>
                    <a:lnTo>
                      <a:pt x="3457" y="7007"/>
                    </a:lnTo>
                    <a:cubicBezTo>
                      <a:pt x="3293" y="7007"/>
                      <a:pt x="3184" y="6833"/>
                      <a:pt x="3258" y="6686"/>
                    </a:cubicBezTo>
                    <a:lnTo>
                      <a:pt x="3258" y="6686"/>
                    </a:lnTo>
                    <a:cubicBezTo>
                      <a:pt x="3367" y="6471"/>
                      <a:pt x="3444" y="6238"/>
                      <a:pt x="3444" y="6067"/>
                    </a:cubicBezTo>
                    <a:lnTo>
                      <a:pt x="3444" y="6067"/>
                    </a:lnTo>
                    <a:cubicBezTo>
                      <a:pt x="3444" y="5653"/>
                      <a:pt x="3116" y="5429"/>
                      <a:pt x="2711" y="5429"/>
                    </a:cubicBezTo>
                    <a:lnTo>
                      <a:pt x="2711" y="5429"/>
                    </a:lnTo>
                    <a:cubicBezTo>
                      <a:pt x="2307" y="5429"/>
                      <a:pt x="1978" y="5653"/>
                      <a:pt x="1978" y="6067"/>
                    </a:cubicBezTo>
                    <a:lnTo>
                      <a:pt x="1978" y="6067"/>
                    </a:lnTo>
                    <a:cubicBezTo>
                      <a:pt x="1978" y="6238"/>
                      <a:pt x="2050" y="6471"/>
                      <a:pt x="2154" y="6686"/>
                    </a:cubicBezTo>
                    <a:lnTo>
                      <a:pt x="2154" y="6686"/>
                    </a:lnTo>
                    <a:cubicBezTo>
                      <a:pt x="2226" y="6834"/>
                      <a:pt x="2121" y="7007"/>
                      <a:pt x="1957" y="7007"/>
                    </a:cubicBezTo>
                    <a:lnTo>
                      <a:pt x="0" y="7007"/>
                    </a:lnTo>
                    <a:lnTo>
                      <a:pt x="0" y="5050"/>
                    </a:lnTo>
                    <a:lnTo>
                      <a:pt x="0" y="5050"/>
                    </a:lnTo>
                    <a:cubicBezTo>
                      <a:pt x="0" y="4885"/>
                      <a:pt x="172" y="4780"/>
                      <a:pt x="320" y="4852"/>
                    </a:cubicBezTo>
                    <a:lnTo>
                      <a:pt x="320" y="4852"/>
                    </a:lnTo>
                    <a:cubicBezTo>
                      <a:pt x="536" y="4957"/>
                      <a:pt x="768" y="5028"/>
                      <a:pt x="939" y="5028"/>
                    </a:cubicBezTo>
                    <a:lnTo>
                      <a:pt x="939" y="5028"/>
                    </a:lnTo>
                    <a:cubicBezTo>
                      <a:pt x="1354" y="5028"/>
                      <a:pt x="1578" y="4700"/>
                      <a:pt x="1578" y="4295"/>
                    </a:cubicBezTo>
                    <a:lnTo>
                      <a:pt x="1578" y="4295"/>
                    </a:lnTo>
                    <a:cubicBezTo>
                      <a:pt x="1578" y="3891"/>
                      <a:pt x="1354" y="3562"/>
                      <a:pt x="939" y="3562"/>
                    </a:cubicBezTo>
                  </a:path>
                </a:pathLst>
              </a:custGeom>
              <a:solidFill>
                <a:schemeClr val="accent4"/>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pic>
            <p:nvPicPr>
              <p:cNvPr id="63" name="Graphic 62" descr="Programmer female outline">
                <a:extLst>
                  <a:ext uri="{FF2B5EF4-FFF2-40B4-BE49-F238E27FC236}">
                    <a16:creationId xmlns:a16="http://schemas.microsoft.com/office/drawing/2014/main" id="{1CC00DFA-60CC-223C-3A8E-B5B34A5C4F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6714" y="4172135"/>
                <a:ext cx="914400" cy="914400"/>
              </a:xfrm>
              <a:prstGeom prst="rect">
                <a:avLst/>
              </a:prstGeom>
            </p:spPr>
          </p:pic>
        </p:grpSp>
        <p:grpSp>
          <p:nvGrpSpPr>
            <p:cNvPr id="2" name="Group 1">
              <a:extLst>
                <a:ext uri="{FF2B5EF4-FFF2-40B4-BE49-F238E27FC236}">
                  <a16:creationId xmlns:a16="http://schemas.microsoft.com/office/drawing/2014/main" id="{DFA28532-C09D-FD07-2BE0-D76CD33E5395}"/>
                </a:ext>
              </a:extLst>
            </p:cNvPr>
            <p:cNvGrpSpPr/>
            <p:nvPr/>
          </p:nvGrpSpPr>
          <p:grpSpPr>
            <a:xfrm>
              <a:off x="6092974" y="3916439"/>
              <a:ext cx="2398879" cy="2398878"/>
              <a:chOff x="6092974" y="3916439"/>
              <a:chExt cx="2398879" cy="2398878"/>
            </a:xfrm>
          </p:grpSpPr>
          <p:sp>
            <p:nvSpPr>
              <p:cNvPr id="45" name="Freeform 199">
                <a:extLst>
                  <a:ext uri="{FF2B5EF4-FFF2-40B4-BE49-F238E27FC236}">
                    <a16:creationId xmlns:a16="http://schemas.microsoft.com/office/drawing/2014/main" id="{31C65427-D5BA-EFF0-35DA-AAFEF67F61B1}"/>
                  </a:ext>
                </a:extLst>
              </p:cNvPr>
              <p:cNvSpPr>
                <a:spLocks noChangeAspect="1"/>
              </p:cNvSpPr>
              <p:nvPr/>
            </p:nvSpPr>
            <p:spPr bwMode="auto">
              <a:xfrm>
                <a:off x="6710564" y="4542967"/>
                <a:ext cx="627777" cy="625962"/>
              </a:xfrm>
              <a:custGeom>
                <a:avLst/>
                <a:gdLst>
                  <a:gd name="T0" fmla="*/ 2147483646 w 844"/>
                  <a:gd name="T1" fmla="*/ 2147483646 h 836"/>
                  <a:gd name="T2" fmla="*/ 2147483646 w 844"/>
                  <a:gd name="T3" fmla="*/ 2147483646 h 836"/>
                  <a:gd name="T4" fmla="*/ 2147483646 w 844"/>
                  <a:gd name="T5" fmla="*/ 2147483646 h 836"/>
                  <a:gd name="T6" fmla="*/ 2147483646 w 844"/>
                  <a:gd name="T7" fmla="*/ 2147483646 h 836"/>
                  <a:gd name="T8" fmla="*/ 2147483646 w 844"/>
                  <a:gd name="T9" fmla="*/ 2147483646 h 836"/>
                  <a:gd name="T10" fmla="*/ 2147483646 w 844"/>
                  <a:gd name="T11" fmla="*/ 2147483646 h 836"/>
                  <a:gd name="T12" fmla="*/ 2147483646 w 844"/>
                  <a:gd name="T13" fmla="*/ 2147483646 h 836"/>
                  <a:gd name="T14" fmla="*/ 2147483646 w 844"/>
                  <a:gd name="T15" fmla="*/ 2147483646 h 836"/>
                  <a:gd name="T16" fmla="*/ 2147483646 w 844"/>
                  <a:gd name="T17" fmla="*/ 2147483646 h 836"/>
                  <a:gd name="T18" fmla="*/ 2147483646 w 844"/>
                  <a:gd name="T19" fmla="*/ 2147483646 h 836"/>
                  <a:gd name="T20" fmla="*/ 2147483646 w 844"/>
                  <a:gd name="T21" fmla="*/ 2147483646 h 836"/>
                  <a:gd name="T22" fmla="*/ 2147483646 w 844"/>
                  <a:gd name="T23" fmla="*/ 2147483646 h 836"/>
                  <a:gd name="T24" fmla="*/ 2147483646 w 844"/>
                  <a:gd name="T25" fmla="*/ 2147483646 h 836"/>
                  <a:gd name="T26" fmla="*/ 2147483646 w 844"/>
                  <a:gd name="T27" fmla="*/ 2147483646 h 836"/>
                  <a:gd name="T28" fmla="*/ 2147483646 w 844"/>
                  <a:gd name="T29" fmla="*/ 2147483646 h 836"/>
                  <a:gd name="T30" fmla="*/ 2147483646 w 844"/>
                  <a:gd name="T31" fmla="*/ 2147483646 h 836"/>
                  <a:gd name="T32" fmla="*/ 2147483646 w 844"/>
                  <a:gd name="T33" fmla="*/ 2147483646 h 836"/>
                  <a:gd name="T34" fmla="*/ 2147483646 w 844"/>
                  <a:gd name="T35" fmla="*/ 2147483646 h 836"/>
                  <a:gd name="T36" fmla="*/ 2147483646 w 844"/>
                  <a:gd name="T37" fmla="*/ 2147483646 h 836"/>
                  <a:gd name="T38" fmla="*/ 2147483646 w 844"/>
                  <a:gd name="T39" fmla="*/ 2147483646 h 836"/>
                  <a:gd name="T40" fmla="*/ 2147483646 w 844"/>
                  <a:gd name="T41" fmla="*/ 2147483646 h 836"/>
                  <a:gd name="T42" fmla="*/ 2147483646 w 844"/>
                  <a:gd name="T43" fmla="*/ 2147483646 h 836"/>
                  <a:gd name="T44" fmla="*/ 2147483646 w 844"/>
                  <a:gd name="T45" fmla="*/ 2147483646 h 836"/>
                  <a:gd name="T46" fmla="*/ 2147483646 w 844"/>
                  <a:gd name="T47" fmla="*/ 2147483646 h 836"/>
                  <a:gd name="T48" fmla="*/ 2147483646 w 844"/>
                  <a:gd name="T49" fmla="*/ 2147483646 h 836"/>
                  <a:gd name="T50" fmla="*/ 2147483646 w 844"/>
                  <a:gd name="T51" fmla="*/ 2147483646 h 836"/>
                  <a:gd name="T52" fmla="*/ 2147483646 w 844"/>
                  <a:gd name="T53" fmla="*/ 2147483646 h 836"/>
                  <a:gd name="T54" fmla="*/ 2147483646 w 844"/>
                  <a:gd name="T55" fmla="*/ 2147483646 h 836"/>
                  <a:gd name="T56" fmla="*/ 2147483646 w 844"/>
                  <a:gd name="T57" fmla="*/ 2147483646 h 836"/>
                  <a:gd name="T58" fmla="*/ 2147483646 w 844"/>
                  <a:gd name="T59" fmla="*/ 2147483646 h 836"/>
                  <a:gd name="T60" fmla="*/ 2147483646 w 844"/>
                  <a:gd name="T61" fmla="*/ 2147483646 h 836"/>
                  <a:gd name="T62" fmla="*/ 2147483646 w 844"/>
                  <a:gd name="T63" fmla="*/ 2147483646 h 836"/>
                  <a:gd name="T64" fmla="*/ 2147483646 w 844"/>
                  <a:gd name="T65" fmla="*/ 2147483646 h 836"/>
                  <a:gd name="T66" fmla="*/ 2147483646 w 844"/>
                  <a:gd name="T67" fmla="*/ 2147483646 h 836"/>
                  <a:gd name="T68" fmla="*/ 2147483646 w 844"/>
                  <a:gd name="T69" fmla="*/ 2147483646 h 836"/>
                  <a:gd name="T70" fmla="*/ 2147483646 w 844"/>
                  <a:gd name="T71" fmla="*/ 2147483646 h 836"/>
                  <a:gd name="T72" fmla="*/ 2147483646 w 844"/>
                  <a:gd name="T73" fmla="*/ 2147483646 h 836"/>
                  <a:gd name="T74" fmla="*/ 2147483646 w 844"/>
                  <a:gd name="T75" fmla="*/ 2147483646 h 836"/>
                  <a:gd name="T76" fmla="*/ 2147483646 w 844"/>
                  <a:gd name="T77" fmla="*/ 2147483646 h 836"/>
                  <a:gd name="T78" fmla="*/ 2147483646 w 844"/>
                  <a:gd name="T79" fmla="*/ 2147483646 h 836"/>
                  <a:gd name="T80" fmla="*/ 2147483646 w 844"/>
                  <a:gd name="T81" fmla="*/ 2147483646 h 836"/>
                  <a:gd name="T82" fmla="*/ 2147483646 w 844"/>
                  <a:gd name="T83" fmla="*/ 2147483646 h 836"/>
                  <a:gd name="T84" fmla="*/ 2147483646 w 844"/>
                  <a:gd name="T85" fmla="*/ 2147483646 h 836"/>
                  <a:gd name="T86" fmla="*/ 2147483646 w 844"/>
                  <a:gd name="T87" fmla="*/ 2147483646 h 836"/>
                  <a:gd name="T88" fmla="*/ 2147483646 w 844"/>
                  <a:gd name="T89" fmla="*/ 2147483646 h 836"/>
                  <a:gd name="T90" fmla="*/ 2147483646 w 844"/>
                  <a:gd name="T91" fmla="*/ 2147483646 h 836"/>
                  <a:gd name="T92" fmla="*/ 2147483646 w 844"/>
                  <a:gd name="T93" fmla="*/ 2147483646 h 836"/>
                  <a:gd name="T94" fmla="*/ 2147483646 w 844"/>
                  <a:gd name="T95" fmla="*/ 2147483646 h 8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4" h="836">
                    <a:moveTo>
                      <a:pt x="791" y="791"/>
                    </a:moveTo>
                    <a:lnTo>
                      <a:pt x="791" y="791"/>
                    </a:lnTo>
                    <a:cubicBezTo>
                      <a:pt x="779" y="803"/>
                      <a:pt x="763" y="809"/>
                      <a:pt x="747" y="809"/>
                    </a:cubicBezTo>
                    <a:cubicBezTo>
                      <a:pt x="730" y="809"/>
                      <a:pt x="714" y="803"/>
                      <a:pt x="702" y="791"/>
                    </a:cubicBezTo>
                    <a:lnTo>
                      <a:pt x="458" y="546"/>
                    </a:lnTo>
                    <a:lnTo>
                      <a:pt x="547" y="456"/>
                    </a:lnTo>
                    <a:lnTo>
                      <a:pt x="791" y="701"/>
                    </a:lnTo>
                    <a:cubicBezTo>
                      <a:pt x="816" y="726"/>
                      <a:pt x="816" y="767"/>
                      <a:pt x="791" y="791"/>
                    </a:cubicBezTo>
                    <a:close/>
                    <a:moveTo>
                      <a:pt x="239" y="729"/>
                    </a:moveTo>
                    <a:lnTo>
                      <a:pt x="186" y="677"/>
                    </a:lnTo>
                    <a:lnTo>
                      <a:pt x="697" y="166"/>
                    </a:lnTo>
                    <a:lnTo>
                      <a:pt x="750" y="219"/>
                    </a:lnTo>
                    <a:lnTo>
                      <a:pt x="239" y="729"/>
                    </a:lnTo>
                    <a:close/>
                    <a:moveTo>
                      <a:pt x="168" y="800"/>
                    </a:moveTo>
                    <a:lnTo>
                      <a:pt x="168" y="800"/>
                    </a:lnTo>
                    <a:cubicBezTo>
                      <a:pt x="155" y="812"/>
                      <a:pt x="135" y="812"/>
                      <a:pt x="123" y="800"/>
                    </a:cubicBezTo>
                    <a:lnTo>
                      <a:pt x="46" y="723"/>
                    </a:lnTo>
                    <a:cubicBezTo>
                      <a:pt x="40" y="717"/>
                      <a:pt x="37" y="709"/>
                      <a:pt x="37" y="701"/>
                    </a:cubicBezTo>
                    <a:cubicBezTo>
                      <a:pt x="37" y="693"/>
                      <a:pt x="40" y="684"/>
                      <a:pt x="46" y="678"/>
                    </a:cubicBezTo>
                    <a:lnTo>
                      <a:pt x="99" y="625"/>
                    </a:lnTo>
                    <a:lnTo>
                      <a:pt x="221" y="747"/>
                    </a:lnTo>
                    <a:lnTo>
                      <a:pt x="168" y="800"/>
                    </a:lnTo>
                    <a:close/>
                    <a:moveTo>
                      <a:pt x="628" y="96"/>
                    </a:moveTo>
                    <a:lnTo>
                      <a:pt x="680" y="149"/>
                    </a:lnTo>
                    <a:lnTo>
                      <a:pt x="169" y="659"/>
                    </a:lnTo>
                    <a:lnTo>
                      <a:pt x="117" y="607"/>
                    </a:lnTo>
                    <a:lnTo>
                      <a:pt x="628" y="96"/>
                    </a:lnTo>
                    <a:close/>
                    <a:moveTo>
                      <a:pt x="223" y="310"/>
                    </a:moveTo>
                    <a:lnTo>
                      <a:pt x="223" y="310"/>
                    </a:lnTo>
                    <a:cubicBezTo>
                      <a:pt x="221" y="307"/>
                      <a:pt x="217" y="305"/>
                      <a:pt x="214" y="305"/>
                    </a:cubicBezTo>
                    <a:cubicBezTo>
                      <a:pt x="211" y="305"/>
                      <a:pt x="208" y="307"/>
                      <a:pt x="205" y="310"/>
                    </a:cubicBezTo>
                    <a:lnTo>
                      <a:pt x="178" y="336"/>
                    </a:lnTo>
                    <a:cubicBezTo>
                      <a:pt x="161" y="354"/>
                      <a:pt x="138" y="363"/>
                      <a:pt x="114" y="363"/>
                    </a:cubicBezTo>
                    <a:cubicBezTo>
                      <a:pt x="93" y="363"/>
                      <a:pt x="74" y="356"/>
                      <a:pt x="58" y="344"/>
                    </a:cubicBezTo>
                    <a:lnTo>
                      <a:pt x="246" y="155"/>
                    </a:lnTo>
                    <a:cubicBezTo>
                      <a:pt x="251" y="150"/>
                      <a:pt x="251" y="143"/>
                      <a:pt x="246" y="138"/>
                    </a:cubicBezTo>
                    <a:lnTo>
                      <a:pt x="148" y="39"/>
                    </a:lnTo>
                    <a:cubicBezTo>
                      <a:pt x="192" y="30"/>
                      <a:pt x="239" y="44"/>
                      <a:pt x="272" y="77"/>
                    </a:cubicBezTo>
                    <a:cubicBezTo>
                      <a:pt x="306" y="111"/>
                      <a:pt x="320" y="159"/>
                      <a:pt x="309" y="206"/>
                    </a:cubicBezTo>
                    <a:cubicBezTo>
                      <a:pt x="308" y="208"/>
                      <a:pt x="308" y="209"/>
                      <a:pt x="308" y="211"/>
                    </a:cubicBezTo>
                    <a:cubicBezTo>
                      <a:pt x="308" y="214"/>
                      <a:pt x="309" y="217"/>
                      <a:pt x="312" y="220"/>
                    </a:cubicBezTo>
                    <a:lnTo>
                      <a:pt x="390" y="299"/>
                    </a:lnTo>
                    <a:lnTo>
                      <a:pt x="301" y="388"/>
                    </a:lnTo>
                    <a:lnTo>
                      <a:pt x="223" y="310"/>
                    </a:lnTo>
                    <a:close/>
                    <a:moveTo>
                      <a:pt x="39" y="148"/>
                    </a:moveTo>
                    <a:lnTo>
                      <a:pt x="128" y="238"/>
                    </a:lnTo>
                    <a:lnTo>
                      <a:pt x="85" y="281"/>
                    </a:lnTo>
                    <a:cubicBezTo>
                      <a:pt x="82" y="279"/>
                      <a:pt x="80" y="276"/>
                      <a:pt x="77" y="273"/>
                    </a:cubicBezTo>
                    <a:cubicBezTo>
                      <a:pt x="44" y="240"/>
                      <a:pt x="30" y="193"/>
                      <a:pt x="39" y="148"/>
                    </a:cubicBezTo>
                    <a:close/>
                    <a:moveTo>
                      <a:pt x="761" y="194"/>
                    </a:moveTo>
                    <a:lnTo>
                      <a:pt x="652" y="85"/>
                    </a:lnTo>
                    <a:lnTo>
                      <a:pt x="804" y="42"/>
                    </a:lnTo>
                    <a:lnTo>
                      <a:pt x="761" y="194"/>
                    </a:lnTo>
                    <a:close/>
                    <a:moveTo>
                      <a:pt x="809" y="684"/>
                    </a:moveTo>
                    <a:lnTo>
                      <a:pt x="565" y="439"/>
                    </a:lnTo>
                    <a:lnTo>
                      <a:pt x="776" y="227"/>
                    </a:lnTo>
                    <a:cubicBezTo>
                      <a:pt x="777" y="226"/>
                      <a:pt x="779" y="224"/>
                      <a:pt x="779" y="221"/>
                    </a:cubicBezTo>
                    <a:lnTo>
                      <a:pt x="834" y="27"/>
                    </a:lnTo>
                    <a:cubicBezTo>
                      <a:pt x="835" y="23"/>
                      <a:pt x="834" y="18"/>
                      <a:pt x="831" y="15"/>
                    </a:cubicBezTo>
                    <a:cubicBezTo>
                      <a:pt x="828" y="12"/>
                      <a:pt x="823" y="11"/>
                      <a:pt x="819" y="12"/>
                    </a:cubicBezTo>
                    <a:lnTo>
                      <a:pt x="624" y="67"/>
                    </a:lnTo>
                    <a:cubicBezTo>
                      <a:pt x="622" y="68"/>
                      <a:pt x="620" y="69"/>
                      <a:pt x="619" y="70"/>
                    </a:cubicBezTo>
                    <a:lnTo>
                      <a:pt x="408" y="281"/>
                    </a:lnTo>
                    <a:lnTo>
                      <a:pt x="334" y="207"/>
                    </a:lnTo>
                    <a:cubicBezTo>
                      <a:pt x="345" y="153"/>
                      <a:pt x="329" y="98"/>
                      <a:pt x="290" y="59"/>
                    </a:cubicBezTo>
                    <a:cubicBezTo>
                      <a:pt x="246" y="15"/>
                      <a:pt x="179" y="0"/>
                      <a:pt x="120" y="21"/>
                    </a:cubicBezTo>
                    <a:cubicBezTo>
                      <a:pt x="115" y="22"/>
                      <a:pt x="112" y="26"/>
                      <a:pt x="112" y="30"/>
                    </a:cubicBezTo>
                    <a:cubicBezTo>
                      <a:pt x="111" y="34"/>
                      <a:pt x="112" y="39"/>
                      <a:pt x="115" y="42"/>
                    </a:cubicBezTo>
                    <a:lnTo>
                      <a:pt x="219" y="146"/>
                    </a:lnTo>
                    <a:lnTo>
                      <a:pt x="146" y="220"/>
                    </a:lnTo>
                    <a:lnTo>
                      <a:pt x="41" y="115"/>
                    </a:lnTo>
                    <a:cubicBezTo>
                      <a:pt x="39" y="112"/>
                      <a:pt x="34" y="111"/>
                      <a:pt x="30" y="112"/>
                    </a:cubicBezTo>
                    <a:cubicBezTo>
                      <a:pt x="26" y="113"/>
                      <a:pt x="23" y="116"/>
                      <a:pt x="21" y="120"/>
                    </a:cubicBezTo>
                    <a:cubicBezTo>
                      <a:pt x="0" y="179"/>
                      <a:pt x="15" y="247"/>
                      <a:pt x="59" y="291"/>
                    </a:cubicBezTo>
                    <a:cubicBezTo>
                      <a:pt x="62" y="294"/>
                      <a:pt x="65" y="296"/>
                      <a:pt x="68" y="298"/>
                    </a:cubicBezTo>
                    <a:lnTo>
                      <a:pt x="31" y="336"/>
                    </a:lnTo>
                    <a:cubicBezTo>
                      <a:pt x="26" y="341"/>
                      <a:pt x="26" y="349"/>
                      <a:pt x="31" y="354"/>
                    </a:cubicBezTo>
                    <a:cubicBezTo>
                      <a:pt x="52" y="376"/>
                      <a:pt x="82" y="388"/>
                      <a:pt x="114" y="388"/>
                    </a:cubicBezTo>
                    <a:cubicBezTo>
                      <a:pt x="145" y="388"/>
                      <a:pt x="174" y="376"/>
                      <a:pt x="196" y="354"/>
                    </a:cubicBezTo>
                    <a:lnTo>
                      <a:pt x="214" y="336"/>
                    </a:lnTo>
                    <a:lnTo>
                      <a:pt x="283" y="405"/>
                    </a:lnTo>
                    <a:lnTo>
                      <a:pt x="99" y="590"/>
                    </a:lnTo>
                    <a:lnTo>
                      <a:pt x="92" y="583"/>
                    </a:lnTo>
                    <a:cubicBezTo>
                      <a:pt x="87" y="577"/>
                      <a:pt x="79" y="577"/>
                      <a:pt x="74" y="583"/>
                    </a:cubicBezTo>
                    <a:cubicBezTo>
                      <a:pt x="69" y="587"/>
                      <a:pt x="69" y="595"/>
                      <a:pt x="74" y="600"/>
                    </a:cubicBezTo>
                    <a:lnTo>
                      <a:pt x="81" y="607"/>
                    </a:lnTo>
                    <a:lnTo>
                      <a:pt x="28" y="661"/>
                    </a:lnTo>
                    <a:cubicBezTo>
                      <a:pt x="17" y="671"/>
                      <a:pt x="11" y="686"/>
                      <a:pt x="11" y="701"/>
                    </a:cubicBezTo>
                    <a:cubicBezTo>
                      <a:pt x="11" y="716"/>
                      <a:pt x="17" y="730"/>
                      <a:pt x="28" y="741"/>
                    </a:cubicBezTo>
                    <a:lnTo>
                      <a:pt x="105" y="818"/>
                    </a:lnTo>
                    <a:cubicBezTo>
                      <a:pt x="117" y="829"/>
                      <a:pt x="131" y="835"/>
                      <a:pt x="145" y="835"/>
                    </a:cubicBezTo>
                    <a:cubicBezTo>
                      <a:pt x="160" y="835"/>
                      <a:pt x="174" y="829"/>
                      <a:pt x="185" y="818"/>
                    </a:cubicBezTo>
                    <a:lnTo>
                      <a:pt x="239" y="765"/>
                    </a:lnTo>
                    <a:lnTo>
                      <a:pt x="245" y="771"/>
                    </a:lnTo>
                    <a:cubicBezTo>
                      <a:pt x="248" y="774"/>
                      <a:pt x="251" y="775"/>
                      <a:pt x="254" y="775"/>
                    </a:cubicBezTo>
                    <a:cubicBezTo>
                      <a:pt x="258" y="775"/>
                      <a:pt x="261" y="774"/>
                      <a:pt x="263" y="771"/>
                    </a:cubicBezTo>
                    <a:cubicBezTo>
                      <a:pt x="267" y="766"/>
                      <a:pt x="267" y="758"/>
                      <a:pt x="263" y="754"/>
                    </a:cubicBezTo>
                    <a:lnTo>
                      <a:pt x="256" y="747"/>
                    </a:lnTo>
                    <a:lnTo>
                      <a:pt x="440" y="563"/>
                    </a:lnTo>
                    <a:lnTo>
                      <a:pt x="685" y="809"/>
                    </a:lnTo>
                    <a:cubicBezTo>
                      <a:pt x="701" y="825"/>
                      <a:pt x="723" y="835"/>
                      <a:pt x="747" y="835"/>
                    </a:cubicBezTo>
                    <a:cubicBezTo>
                      <a:pt x="770" y="835"/>
                      <a:pt x="792" y="825"/>
                      <a:pt x="809" y="809"/>
                    </a:cubicBezTo>
                    <a:cubicBezTo>
                      <a:pt x="843" y="774"/>
                      <a:pt x="843" y="718"/>
                      <a:pt x="809" y="684"/>
                    </a:cubicBezTo>
                    <a:close/>
                  </a:path>
                </a:pathLst>
              </a:custGeom>
              <a:solidFill>
                <a:schemeClr val="bg1"/>
              </a:solidFill>
              <a:ln>
                <a:noFill/>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Calibri" panose="020F0502020204030204"/>
                  <a:ea typeface="+mn-ea"/>
                  <a:cs typeface="+mn-cs"/>
                </a:endParaRPr>
              </a:p>
            </p:txBody>
          </p:sp>
          <p:sp>
            <p:nvSpPr>
              <p:cNvPr id="59" name="Freeform 1">
                <a:extLst>
                  <a:ext uri="{FF2B5EF4-FFF2-40B4-BE49-F238E27FC236}">
                    <a16:creationId xmlns:a16="http://schemas.microsoft.com/office/drawing/2014/main" id="{24E713B4-C36E-B290-1543-958FEBA9E331}"/>
                  </a:ext>
                </a:extLst>
              </p:cNvPr>
              <p:cNvSpPr>
                <a:spLocks noChangeArrowheads="1"/>
              </p:cNvSpPr>
              <p:nvPr/>
            </p:nvSpPr>
            <p:spPr bwMode="auto">
              <a:xfrm>
                <a:off x="6092974" y="3916439"/>
                <a:ext cx="2398879" cy="2398878"/>
              </a:xfrm>
              <a:custGeom>
                <a:avLst/>
                <a:gdLst>
                  <a:gd name="T0" fmla="*/ 938 w 7007"/>
                  <a:gd name="T1" fmla="*/ 3444 h 7008"/>
                  <a:gd name="T2" fmla="*/ 938 w 7007"/>
                  <a:gd name="T3" fmla="*/ 3444 h 7008"/>
                  <a:gd name="T4" fmla="*/ 319 w 7007"/>
                  <a:gd name="T5" fmla="*/ 3258 h 7008"/>
                  <a:gd name="T6" fmla="*/ 319 w 7007"/>
                  <a:gd name="T7" fmla="*/ 3258 h 7008"/>
                  <a:gd name="T8" fmla="*/ 0 w 7007"/>
                  <a:gd name="T9" fmla="*/ 3457 h 7008"/>
                  <a:gd name="T10" fmla="*/ 0 w 7007"/>
                  <a:gd name="T11" fmla="*/ 5429 h 7008"/>
                  <a:gd name="T12" fmla="*/ 1956 w 7007"/>
                  <a:gd name="T13" fmla="*/ 5429 h 7008"/>
                  <a:gd name="T14" fmla="*/ 1956 w 7007"/>
                  <a:gd name="T15" fmla="*/ 5429 h 7008"/>
                  <a:gd name="T16" fmla="*/ 2153 w 7007"/>
                  <a:gd name="T17" fmla="*/ 5749 h 7008"/>
                  <a:gd name="T18" fmla="*/ 2153 w 7007"/>
                  <a:gd name="T19" fmla="*/ 5749 h 7008"/>
                  <a:gd name="T20" fmla="*/ 1977 w 7007"/>
                  <a:gd name="T21" fmla="*/ 6368 h 7008"/>
                  <a:gd name="T22" fmla="*/ 1977 w 7007"/>
                  <a:gd name="T23" fmla="*/ 6368 h 7008"/>
                  <a:gd name="T24" fmla="*/ 2710 w 7007"/>
                  <a:gd name="T25" fmla="*/ 7007 h 7008"/>
                  <a:gd name="T26" fmla="*/ 2710 w 7007"/>
                  <a:gd name="T27" fmla="*/ 7007 h 7008"/>
                  <a:gd name="T28" fmla="*/ 3443 w 7007"/>
                  <a:gd name="T29" fmla="*/ 6368 h 7008"/>
                  <a:gd name="T30" fmla="*/ 3443 w 7007"/>
                  <a:gd name="T31" fmla="*/ 6368 h 7008"/>
                  <a:gd name="T32" fmla="*/ 3257 w 7007"/>
                  <a:gd name="T33" fmla="*/ 5749 h 7008"/>
                  <a:gd name="T34" fmla="*/ 3257 w 7007"/>
                  <a:gd name="T35" fmla="*/ 5749 h 7008"/>
                  <a:gd name="T36" fmla="*/ 3456 w 7007"/>
                  <a:gd name="T37" fmla="*/ 5429 h 7008"/>
                  <a:gd name="T38" fmla="*/ 5427 w 7007"/>
                  <a:gd name="T39" fmla="*/ 5429 h 7008"/>
                  <a:gd name="T40" fmla="*/ 5427 w 7007"/>
                  <a:gd name="T41" fmla="*/ 5429 h 7008"/>
                  <a:gd name="T42" fmla="*/ 5427 w 7007"/>
                  <a:gd name="T43" fmla="*/ 3457 h 7008"/>
                  <a:gd name="T44" fmla="*/ 5427 w 7007"/>
                  <a:gd name="T45" fmla="*/ 3457 h 7008"/>
                  <a:gd name="T46" fmla="*/ 5748 w 7007"/>
                  <a:gd name="T47" fmla="*/ 3258 h 7008"/>
                  <a:gd name="T48" fmla="*/ 5748 w 7007"/>
                  <a:gd name="T49" fmla="*/ 3258 h 7008"/>
                  <a:gd name="T50" fmla="*/ 6367 w 7007"/>
                  <a:gd name="T51" fmla="*/ 3444 h 7008"/>
                  <a:gd name="T52" fmla="*/ 6367 w 7007"/>
                  <a:gd name="T53" fmla="*/ 3444 h 7008"/>
                  <a:gd name="T54" fmla="*/ 7006 w 7007"/>
                  <a:gd name="T55" fmla="*/ 2711 h 7008"/>
                  <a:gd name="T56" fmla="*/ 7006 w 7007"/>
                  <a:gd name="T57" fmla="*/ 2711 h 7008"/>
                  <a:gd name="T58" fmla="*/ 6367 w 7007"/>
                  <a:gd name="T59" fmla="*/ 1979 h 7008"/>
                  <a:gd name="T60" fmla="*/ 6367 w 7007"/>
                  <a:gd name="T61" fmla="*/ 1979 h 7008"/>
                  <a:gd name="T62" fmla="*/ 5748 w 7007"/>
                  <a:gd name="T63" fmla="*/ 2154 h 7008"/>
                  <a:gd name="T64" fmla="*/ 5748 w 7007"/>
                  <a:gd name="T65" fmla="*/ 2154 h 7008"/>
                  <a:gd name="T66" fmla="*/ 5427 w 7007"/>
                  <a:gd name="T67" fmla="*/ 1957 h 7008"/>
                  <a:gd name="T68" fmla="*/ 5427 w 7007"/>
                  <a:gd name="T69" fmla="*/ 0 h 7008"/>
                  <a:gd name="T70" fmla="*/ 5427 w 7007"/>
                  <a:gd name="T71" fmla="*/ 375 h 7008"/>
                  <a:gd name="T72" fmla="*/ 5427 w 7007"/>
                  <a:gd name="T73" fmla="*/ 0 h 7008"/>
                  <a:gd name="T74" fmla="*/ 3456 w 7007"/>
                  <a:gd name="T75" fmla="*/ 0 h 7008"/>
                  <a:gd name="T76" fmla="*/ 3456 w 7007"/>
                  <a:gd name="T77" fmla="*/ 0 h 7008"/>
                  <a:gd name="T78" fmla="*/ 3257 w 7007"/>
                  <a:gd name="T79" fmla="*/ 320 h 7008"/>
                  <a:gd name="T80" fmla="*/ 3257 w 7007"/>
                  <a:gd name="T81" fmla="*/ 320 h 7008"/>
                  <a:gd name="T82" fmla="*/ 3443 w 7007"/>
                  <a:gd name="T83" fmla="*/ 939 h 7008"/>
                  <a:gd name="T84" fmla="*/ 3443 w 7007"/>
                  <a:gd name="T85" fmla="*/ 939 h 7008"/>
                  <a:gd name="T86" fmla="*/ 2710 w 7007"/>
                  <a:gd name="T87" fmla="*/ 1577 h 7008"/>
                  <a:gd name="T88" fmla="*/ 2710 w 7007"/>
                  <a:gd name="T89" fmla="*/ 1577 h 7008"/>
                  <a:gd name="T90" fmla="*/ 1977 w 7007"/>
                  <a:gd name="T91" fmla="*/ 939 h 7008"/>
                  <a:gd name="T92" fmla="*/ 1977 w 7007"/>
                  <a:gd name="T93" fmla="*/ 939 h 7008"/>
                  <a:gd name="T94" fmla="*/ 2153 w 7007"/>
                  <a:gd name="T95" fmla="*/ 320 h 7008"/>
                  <a:gd name="T96" fmla="*/ 2153 w 7007"/>
                  <a:gd name="T97" fmla="*/ 320 h 7008"/>
                  <a:gd name="T98" fmla="*/ 1956 w 7007"/>
                  <a:gd name="T99" fmla="*/ 0 h 7008"/>
                  <a:gd name="T100" fmla="*/ 0 w 7007"/>
                  <a:gd name="T101" fmla="*/ 0 h 7008"/>
                  <a:gd name="T102" fmla="*/ 0 w 7007"/>
                  <a:gd name="T103" fmla="*/ 1957 h 7008"/>
                  <a:gd name="T104" fmla="*/ 0 w 7007"/>
                  <a:gd name="T105" fmla="*/ 1957 h 7008"/>
                  <a:gd name="T106" fmla="*/ 319 w 7007"/>
                  <a:gd name="T107" fmla="*/ 2154 h 7008"/>
                  <a:gd name="T108" fmla="*/ 319 w 7007"/>
                  <a:gd name="T109" fmla="*/ 2154 h 7008"/>
                  <a:gd name="T110" fmla="*/ 938 w 7007"/>
                  <a:gd name="T111" fmla="*/ 1979 h 7008"/>
                  <a:gd name="T112" fmla="*/ 938 w 7007"/>
                  <a:gd name="T113" fmla="*/ 1979 h 7008"/>
                  <a:gd name="T114" fmla="*/ 1576 w 7007"/>
                  <a:gd name="T115" fmla="*/ 2711 h 7008"/>
                  <a:gd name="T116" fmla="*/ 1576 w 7007"/>
                  <a:gd name="T117" fmla="*/ 2711 h 7008"/>
                  <a:gd name="T118" fmla="*/ 938 w 7007"/>
                  <a:gd name="T119" fmla="*/ 3444 h 7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7" h="7008">
                    <a:moveTo>
                      <a:pt x="938" y="3444"/>
                    </a:moveTo>
                    <a:lnTo>
                      <a:pt x="938" y="3444"/>
                    </a:lnTo>
                    <a:cubicBezTo>
                      <a:pt x="768" y="3444"/>
                      <a:pt x="534" y="3367"/>
                      <a:pt x="319" y="3258"/>
                    </a:cubicBezTo>
                    <a:lnTo>
                      <a:pt x="319" y="3258"/>
                    </a:lnTo>
                    <a:cubicBezTo>
                      <a:pt x="172" y="3183"/>
                      <a:pt x="0" y="3293"/>
                      <a:pt x="0" y="3457"/>
                    </a:cubicBezTo>
                    <a:lnTo>
                      <a:pt x="0" y="5429"/>
                    </a:lnTo>
                    <a:lnTo>
                      <a:pt x="1956" y="5429"/>
                    </a:lnTo>
                    <a:lnTo>
                      <a:pt x="1956" y="5429"/>
                    </a:lnTo>
                    <a:cubicBezTo>
                      <a:pt x="2120" y="5429"/>
                      <a:pt x="2225" y="5601"/>
                      <a:pt x="2153" y="5749"/>
                    </a:cubicBezTo>
                    <a:lnTo>
                      <a:pt x="2153" y="5749"/>
                    </a:lnTo>
                    <a:cubicBezTo>
                      <a:pt x="2048" y="5965"/>
                      <a:pt x="1977" y="6197"/>
                      <a:pt x="1977" y="6368"/>
                    </a:cubicBezTo>
                    <a:lnTo>
                      <a:pt x="1977" y="6368"/>
                    </a:lnTo>
                    <a:cubicBezTo>
                      <a:pt x="1977" y="6783"/>
                      <a:pt x="2305" y="7007"/>
                      <a:pt x="2710" y="7007"/>
                    </a:cubicBezTo>
                    <a:lnTo>
                      <a:pt x="2710" y="7007"/>
                    </a:lnTo>
                    <a:cubicBezTo>
                      <a:pt x="3114" y="7007"/>
                      <a:pt x="3443" y="6783"/>
                      <a:pt x="3443" y="6368"/>
                    </a:cubicBezTo>
                    <a:lnTo>
                      <a:pt x="3443" y="6368"/>
                    </a:lnTo>
                    <a:cubicBezTo>
                      <a:pt x="3443" y="6197"/>
                      <a:pt x="3366" y="5965"/>
                      <a:pt x="3257" y="5749"/>
                    </a:cubicBezTo>
                    <a:lnTo>
                      <a:pt x="3257" y="5749"/>
                    </a:lnTo>
                    <a:cubicBezTo>
                      <a:pt x="3182" y="5602"/>
                      <a:pt x="3291" y="5429"/>
                      <a:pt x="3456" y="5429"/>
                    </a:cubicBezTo>
                    <a:lnTo>
                      <a:pt x="5427" y="5429"/>
                    </a:lnTo>
                    <a:lnTo>
                      <a:pt x="5427" y="5429"/>
                    </a:lnTo>
                    <a:lnTo>
                      <a:pt x="5427" y="3457"/>
                    </a:lnTo>
                    <a:lnTo>
                      <a:pt x="5427" y="3457"/>
                    </a:lnTo>
                    <a:cubicBezTo>
                      <a:pt x="5427" y="3293"/>
                      <a:pt x="5601" y="3183"/>
                      <a:pt x="5748" y="3258"/>
                    </a:cubicBezTo>
                    <a:lnTo>
                      <a:pt x="5748" y="3258"/>
                    </a:lnTo>
                    <a:cubicBezTo>
                      <a:pt x="5964" y="3367"/>
                      <a:pt x="6197" y="3444"/>
                      <a:pt x="6367" y="3444"/>
                    </a:cubicBezTo>
                    <a:lnTo>
                      <a:pt x="6367" y="3444"/>
                    </a:lnTo>
                    <a:cubicBezTo>
                      <a:pt x="6782" y="3444"/>
                      <a:pt x="7006" y="3116"/>
                      <a:pt x="7006" y="2711"/>
                    </a:cubicBezTo>
                    <a:lnTo>
                      <a:pt x="7006" y="2711"/>
                    </a:lnTo>
                    <a:cubicBezTo>
                      <a:pt x="7006" y="2306"/>
                      <a:pt x="6782" y="1979"/>
                      <a:pt x="6367" y="1979"/>
                    </a:cubicBezTo>
                    <a:lnTo>
                      <a:pt x="6367" y="1979"/>
                    </a:lnTo>
                    <a:cubicBezTo>
                      <a:pt x="6196" y="1979"/>
                      <a:pt x="5964" y="2049"/>
                      <a:pt x="5748" y="2154"/>
                    </a:cubicBezTo>
                    <a:lnTo>
                      <a:pt x="5748" y="2154"/>
                    </a:lnTo>
                    <a:cubicBezTo>
                      <a:pt x="5600" y="2226"/>
                      <a:pt x="5427" y="2121"/>
                      <a:pt x="5427" y="1957"/>
                    </a:cubicBezTo>
                    <a:lnTo>
                      <a:pt x="5427" y="0"/>
                    </a:lnTo>
                    <a:lnTo>
                      <a:pt x="5427" y="375"/>
                    </a:lnTo>
                    <a:lnTo>
                      <a:pt x="5427" y="0"/>
                    </a:lnTo>
                    <a:lnTo>
                      <a:pt x="3456" y="0"/>
                    </a:lnTo>
                    <a:lnTo>
                      <a:pt x="3456" y="0"/>
                    </a:lnTo>
                    <a:cubicBezTo>
                      <a:pt x="3291" y="0"/>
                      <a:pt x="3182" y="173"/>
                      <a:pt x="3257" y="320"/>
                    </a:cubicBezTo>
                    <a:lnTo>
                      <a:pt x="3257" y="320"/>
                    </a:lnTo>
                    <a:cubicBezTo>
                      <a:pt x="3366" y="536"/>
                      <a:pt x="3443" y="769"/>
                      <a:pt x="3443" y="939"/>
                    </a:cubicBezTo>
                    <a:lnTo>
                      <a:pt x="3443" y="939"/>
                    </a:lnTo>
                    <a:cubicBezTo>
                      <a:pt x="3443" y="1354"/>
                      <a:pt x="3114" y="1577"/>
                      <a:pt x="2710" y="1577"/>
                    </a:cubicBezTo>
                    <a:lnTo>
                      <a:pt x="2710" y="1577"/>
                    </a:lnTo>
                    <a:cubicBezTo>
                      <a:pt x="2305" y="1577"/>
                      <a:pt x="1977" y="1354"/>
                      <a:pt x="1977" y="939"/>
                    </a:cubicBezTo>
                    <a:lnTo>
                      <a:pt x="1977" y="939"/>
                    </a:lnTo>
                    <a:cubicBezTo>
                      <a:pt x="1977" y="769"/>
                      <a:pt x="2048" y="536"/>
                      <a:pt x="2153" y="320"/>
                    </a:cubicBezTo>
                    <a:lnTo>
                      <a:pt x="2153" y="320"/>
                    </a:lnTo>
                    <a:cubicBezTo>
                      <a:pt x="2225" y="172"/>
                      <a:pt x="2120" y="0"/>
                      <a:pt x="1956" y="0"/>
                    </a:cubicBezTo>
                    <a:lnTo>
                      <a:pt x="0" y="0"/>
                    </a:lnTo>
                    <a:lnTo>
                      <a:pt x="0" y="1957"/>
                    </a:lnTo>
                    <a:lnTo>
                      <a:pt x="0" y="1957"/>
                    </a:lnTo>
                    <a:cubicBezTo>
                      <a:pt x="0" y="2121"/>
                      <a:pt x="171" y="2226"/>
                      <a:pt x="319" y="2154"/>
                    </a:cubicBezTo>
                    <a:lnTo>
                      <a:pt x="319" y="2154"/>
                    </a:lnTo>
                    <a:cubicBezTo>
                      <a:pt x="534" y="2049"/>
                      <a:pt x="768" y="1979"/>
                      <a:pt x="938" y="1979"/>
                    </a:cubicBezTo>
                    <a:lnTo>
                      <a:pt x="938" y="1979"/>
                    </a:lnTo>
                    <a:cubicBezTo>
                      <a:pt x="1353" y="1979"/>
                      <a:pt x="1576" y="2306"/>
                      <a:pt x="1576" y="2711"/>
                    </a:cubicBezTo>
                    <a:lnTo>
                      <a:pt x="1576" y="2711"/>
                    </a:lnTo>
                    <a:cubicBezTo>
                      <a:pt x="1576" y="3116"/>
                      <a:pt x="1353" y="3444"/>
                      <a:pt x="938" y="3444"/>
                    </a:cubicBezTo>
                  </a:path>
                </a:pathLst>
              </a:custGeom>
              <a:solidFill>
                <a:schemeClr val="accent3"/>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66" b="0" i="0" u="none" strike="noStrike" kern="1200" cap="none" spc="0" normalizeH="0" baseline="0" noProof="0">
                  <a:ln>
                    <a:noFill/>
                  </a:ln>
                  <a:solidFill>
                    <a:srgbClr val="09233F"/>
                  </a:solidFill>
                  <a:effectLst/>
                  <a:uLnTx/>
                  <a:uFillTx/>
                  <a:latin typeface="Calibri" panose="020F0502020204030204"/>
                  <a:ea typeface="+mn-ea"/>
                  <a:cs typeface="+mn-cs"/>
                </a:endParaRPr>
              </a:p>
            </p:txBody>
          </p:sp>
          <p:sp>
            <p:nvSpPr>
              <p:cNvPr id="47" name="Freeform 950">
                <a:extLst>
                  <a:ext uri="{FF2B5EF4-FFF2-40B4-BE49-F238E27FC236}">
                    <a16:creationId xmlns:a16="http://schemas.microsoft.com/office/drawing/2014/main" id="{1A6FF237-859B-66C6-F0F5-DD45068016F0}"/>
                  </a:ext>
                </a:extLst>
              </p:cNvPr>
              <p:cNvSpPr>
                <a:spLocks noChangeAspect="1"/>
              </p:cNvSpPr>
              <p:nvPr/>
            </p:nvSpPr>
            <p:spPr bwMode="auto">
              <a:xfrm>
                <a:off x="6762058" y="4509042"/>
                <a:ext cx="538872" cy="615077"/>
              </a:xfrm>
              <a:custGeom>
                <a:avLst/>
                <a:gdLst>
                  <a:gd name="T0" fmla="*/ 5698587 w 259991"/>
                  <a:gd name="T1" fmla="*/ 7770411 h 296502"/>
                  <a:gd name="T2" fmla="*/ 5698587 w 259991"/>
                  <a:gd name="T3" fmla="*/ 8099553 h 296502"/>
                  <a:gd name="T4" fmla="*/ 2334805 w 259991"/>
                  <a:gd name="T5" fmla="*/ 7934996 h 296502"/>
                  <a:gd name="T6" fmla="*/ 4665864 w 259991"/>
                  <a:gd name="T7" fmla="*/ 6456306 h 296502"/>
                  <a:gd name="T8" fmla="*/ 6991556 w 259991"/>
                  <a:gd name="T9" fmla="*/ 6620830 h 296502"/>
                  <a:gd name="T10" fmla="*/ 4665864 w 259991"/>
                  <a:gd name="T11" fmla="*/ 6785391 h 296502"/>
                  <a:gd name="T12" fmla="*/ 4665864 w 259991"/>
                  <a:gd name="T13" fmla="*/ 6456306 h 296502"/>
                  <a:gd name="T14" fmla="*/ 3749336 w 259991"/>
                  <a:gd name="T15" fmla="*/ 6456306 h 296502"/>
                  <a:gd name="T16" fmla="*/ 3749336 w 259991"/>
                  <a:gd name="T17" fmla="*/ 6785391 h 296502"/>
                  <a:gd name="T18" fmla="*/ 2334805 w 259991"/>
                  <a:gd name="T19" fmla="*/ 6620830 h 296502"/>
                  <a:gd name="T20" fmla="*/ 5906611 w 259991"/>
                  <a:gd name="T21" fmla="*/ 5199320 h 296502"/>
                  <a:gd name="T22" fmla="*/ 6991500 w 259991"/>
                  <a:gd name="T23" fmla="*/ 5357532 h 296502"/>
                  <a:gd name="T24" fmla="*/ 5906611 w 259991"/>
                  <a:gd name="T25" fmla="*/ 5528968 h 296502"/>
                  <a:gd name="T26" fmla="*/ 5906611 w 259991"/>
                  <a:gd name="T27" fmla="*/ 5199320 h 296502"/>
                  <a:gd name="T28" fmla="*/ 5014659 w 259991"/>
                  <a:gd name="T29" fmla="*/ 5199320 h 296502"/>
                  <a:gd name="T30" fmla="*/ 5014659 w 259991"/>
                  <a:gd name="T31" fmla="*/ 5528968 h 296502"/>
                  <a:gd name="T32" fmla="*/ 2334805 w 259991"/>
                  <a:gd name="T33" fmla="*/ 5357532 h 296502"/>
                  <a:gd name="T34" fmla="*/ 4665864 w 259991"/>
                  <a:gd name="T35" fmla="*/ 3885209 h 296502"/>
                  <a:gd name="T36" fmla="*/ 6991556 w 259991"/>
                  <a:gd name="T37" fmla="*/ 4037587 h 296502"/>
                  <a:gd name="T38" fmla="*/ 4665864 w 259991"/>
                  <a:gd name="T39" fmla="*/ 4215345 h 296502"/>
                  <a:gd name="T40" fmla="*/ 4665864 w 259991"/>
                  <a:gd name="T41" fmla="*/ 3885209 h 296502"/>
                  <a:gd name="T42" fmla="*/ 3749336 w 259991"/>
                  <a:gd name="T43" fmla="*/ 3885209 h 296502"/>
                  <a:gd name="T44" fmla="*/ 3749336 w 259991"/>
                  <a:gd name="T45" fmla="*/ 4215345 h 296502"/>
                  <a:gd name="T46" fmla="*/ 2334805 w 259991"/>
                  <a:gd name="T47" fmla="*/ 4037587 h 296502"/>
                  <a:gd name="T48" fmla="*/ 5906611 w 259991"/>
                  <a:gd name="T49" fmla="*/ 2571088 h 296502"/>
                  <a:gd name="T50" fmla="*/ 6991500 w 259991"/>
                  <a:gd name="T51" fmla="*/ 2736149 h 296502"/>
                  <a:gd name="T52" fmla="*/ 5906611 w 259991"/>
                  <a:gd name="T53" fmla="*/ 2901158 h 296502"/>
                  <a:gd name="T54" fmla="*/ 5906611 w 259991"/>
                  <a:gd name="T55" fmla="*/ 2571088 h 296502"/>
                  <a:gd name="T56" fmla="*/ 5014659 w 259991"/>
                  <a:gd name="T57" fmla="*/ 2571088 h 296502"/>
                  <a:gd name="T58" fmla="*/ 5014659 w 259991"/>
                  <a:gd name="T59" fmla="*/ 2901158 h 296502"/>
                  <a:gd name="T60" fmla="*/ 2334805 w 259991"/>
                  <a:gd name="T61" fmla="*/ 2736149 h 296502"/>
                  <a:gd name="T62" fmla="*/ 1464687 w 259991"/>
                  <a:gd name="T63" fmla="*/ 1085610 h 296502"/>
                  <a:gd name="T64" fmla="*/ 1632475 w 259991"/>
                  <a:gd name="T65" fmla="*/ 9047098 h 296502"/>
                  <a:gd name="T66" fmla="*/ 7750802 w 259991"/>
                  <a:gd name="T67" fmla="*/ 1253481 h 296502"/>
                  <a:gd name="T68" fmla="*/ 8073463 w 259991"/>
                  <a:gd name="T69" fmla="*/ 1253481 h 296502"/>
                  <a:gd name="T70" fmla="*/ 7905716 w 259991"/>
                  <a:gd name="T71" fmla="*/ 9357294 h 296502"/>
                  <a:gd name="T72" fmla="*/ 1309796 w 259991"/>
                  <a:gd name="T73" fmla="*/ 9202228 h 296502"/>
                  <a:gd name="T74" fmla="*/ 1464687 w 259991"/>
                  <a:gd name="T75" fmla="*/ 1085610 h 296502"/>
                  <a:gd name="T76" fmla="*/ 2476693 w 259991"/>
                  <a:gd name="T77" fmla="*/ 816948 h 296502"/>
                  <a:gd name="T78" fmla="*/ 6385218 w 259991"/>
                  <a:gd name="T79" fmla="*/ 1296670 h 296502"/>
                  <a:gd name="T80" fmla="*/ 6875429 w 259991"/>
                  <a:gd name="T81" fmla="*/ 324173 h 296502"/>
                  <a:gd name="T82" fmla="*/ 812612 w 259991"/>
                  <a:gd name="T83" fmla="*/ 324173 h 296502"/>
                  <a:gd name="T84" fmla="*/ 335377 w 259991"/>
                  <a:gd name="T85" fmla="*/ 9867427 h 296502"/>
                  <a:gd name="T86" fmla="*/ 8526532 w 259991"/>
                  <a:gd name="T87" fmla="*/ 10347173 h 296502"/>
                  <a:gd name="T88" fmla="*/ 9016747 w 259991"/>
                  <a:gd name="T89" fmla="*/ 816948 h 296502"/>
                  <a:gd name="T90" fmla="*/ 7185000 w 259991"/>
                  <a:gd name="T91" fmla="*/ 324173 h 296502"/>
                  <a:gd name="T92" fmla="*/ 6385218 w 259991"/>
                  <a:gd name="T93" fmla="*/ 1620847 h 296502"/>
                  <a:gd name="T94" fmla="*/ 2154186 w 259991"/>
                  <a:gd name="T95" fmla="*/ 816948 h 296502"/>
                  <a:gd name="T96" fmla="*/ 812612 w 259991"/>
                  <a:gd name="T97" fmla="*/ 324173 h 296502"/>
                  <a:gd name="T98" fmla="*/ 8526532 w 259991"/>
                  <a:gd name="T99" fmla="*/ 0 h 296502"/>
                  <a:gd name="T100" fmla="*/ 9326305 w 259991"/>
                  <a:gd name="T101" fmla="*/ 9867427 h 296502"/>
                  <a:gd name="T102" fmla="*/ 812612 w 259991"/>
                  <a:gd name="T103" fmla="*/ 10671352 h 296502"/>
                  <a:gd name="T104" fmla="*/ 0 w 259991"/>
                  <a:gd name="T105" fmla="*/ 816948 h 2965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991" h="296502">
                    <a:moveTo>
                      <a:pt x="69741" y="215900"/>
                    </a:moveTo>
                    <a:lnTo>
                      <a:pt x="158860" y="215900"/>
                    </a:lnTo>
                    <a:cubicBezTo>
                      <a:pt x="161366" y="215900"/>
                      <a:pt x="163155" y="217805"/>
                      <a:pt x="163155" y="220472"/>
                    </a:cubicBezTo>
                    <a:cubicBezTo>
                      <a:pt x="163155" y="223139"/>
                      <a:pt x="161366" y="225044"/>
                      <a:pt x="158860" y="225044"/>
                    </a:cubicBezTo>
                    <a:lnTo>
                      <a:pt x="69741" y="225044"/>
                    </a:lnTo>
                    <a:cubicBezTo>
                      <a:pt x="67236" y="225044"/>
                      <a:pt x="65088" y="223139"/>
                      <a:pt x="65088" y="220472"/>
                    </a:cubicBezTo>
                    <a:cubicBezTo>
                      <a:pt x="65088" y="217805"/>
                      <a:pt x="67236" y="215900"/>
                      <a:pt x="69741" y="215900"/>
                    </a:cubicBezTo>
                    <a:close/>
                    <a:moveTo>
                      <a:pt x="130070" y="179387"/>
                    </a:moveTo>
                    <a:lnTo>
                      <a:pt x="190248" y="179387"/>
                    </a:lnTo>
                    <a:cubicBezTo>
                      <a:pt x="192756" y="179387"/>
                      <a:pt x="194905" y="181292"/>
                      <a:pt x="194905" y="183959"/>
                    </a:cubicBezTo>
                    <a:cubicBezTo>
                      <a:pt x="194905" y="186626"/>
                      <a:pt x="192756" y="188531"/>
                      <a:pt x="190248" y="188531"/>
                    </a:cubicBezTo>
                    <a:lnTo>
                      <a:pt x="130070" y="188531"/>
                    </a:lnTo>
                    <a:cubicBezTo>
                      <a:pt x="127562" y="188531"/>
                      <a:pt x="125413" y="186626"/>
                      <a:pt x="125413" y="183959"/>
                    </a:cubicBezTo>
                    <a:cubicBezTo>
                      <a:pt x="125413" y="181292"/>
                      <a:pt x="127562" y="179387"/>
                      <a:pt x="130070" y="179387"/>
                    </a:cubicBezTo>
                    <a:close/>
                    <a:moveTo>
                      <a:pt x="69748" y="179387"/>
                    </a:moveTo>
                    <a:lnTo>
                      <a:pt x="104520" y="179387"/>
                    </a:lnTo>
                    <a:cubicBezTo>
                      <a:pt x="107387" y="179387"/>
                      <a:pt x="109180" y="181292"/>
                      <a:pt x="109180" y="183959"/>
                    </a:cubicBezTo>
                    <a:cubicBezTo>
                      <a:pt x="109180" y="186626"/>
                      <a:pt x="107387" y="188531"/>
                      <a:pt x="104520" y="188531"/>
                    </a:cubicBezTo>
                    <a:lnTo>
                      <a:pt x="69748" y="188531"/>
                    </a:lnTo>
                    <a:cubicBezTo>
                      <a:pt x="67239" y="188531"/>
                      <a:pt x="65088" y="186626"/>
                      <a:pt x="65088" y="183959"/>
                    </a:cubicBezTo>
                    <a:cubicBezTo>
                      <a:pt x="65088" y="181292"/>
                      <a:pt x="67239" y="179387"/>
                      <a:pt x="69748" y="179387"/>
                    </a:cubicBezTo>
                    <a:close/>
                    <a:moveTo>
                      <a:pt x="164659" y="144462"/>
                    </a:moveTo>
                    <a:lnTo>
                      <a:pt x="190223" y="144462"/>
                    </a:lnTo>
                    <a:cubicBezTo>
                      <a:pt x="192743" y="144462"/>
                      <a:pt x="194903" y="146660"/>
                      <a:pt x="194903" y="148858"/>
                    </a:cubicBezTo>
                    <a:cubicBezTo>
                      <a:pt x="194903" y="151423"/>
                      <a:pt x="192743" y="153621"/>
                      <a:pt x="190223" y="153621"/>
                    </a:cubicBezTo>
                    <a:lnTo>
                      <a:pt x="164659" y="153621"/>
                    </a:lnTo>
                    <a:cubicBezTo>
                      <a:pt x="162499" y="153621"/>
                      <a:pt x="160338" y="151423"/>
                      <a:pt x="160338" y="148858"/>
                    </a:cubicBezTo>
                    <a:cubicBezTo>
                      <a:pt x="160338" y="146660"/>
                      <a:pt x="162499" y="144462"/>
                      <a:pt x="164659" y="144462"/>
                    </a:cubicBezTo>
                    <a:close/>
                    <a:moveTo>
                      <a:pt x="69757" y="144462"/>
                    </a:moveTo>
                    <a:lnTo>
                      <a:pt x="139794" y="144462"/>
                    </a:lnTo>
                    <a:cubicBezTo>
                      <a:pt x="142308" y="144462"/>
                      <a:pt x="144104" y="146660"/>
                      <a:pt x="144104" y="148858"/>
                    </a:cubicBezTo>
                    <a:cubicBezTo>
                      <a:pt x="144104" y="151423"/>
                      <a:pt x="142308" y="153621"/>
                      <a:pt x="139794" y="153621"/>
                    </a:cubicBezTo>
                    <a:lnTo>
                      <a:pt x="69757" y="153621"/>
                    </a:lnTo>
                    <a:cubicBezTo>
                      <a:pt x="67243" y="153621"/>
                      <a:pt x="65088" y="151423"/>
                      <a:pt x="65088" y="148858"/>
                    </a:cubicBezTo>
                    <a:cubicBezTo>
                      <a:pt x="65088" y="146660"/>
                      <a:pt x="67243" y="144462"/>
                      <a:pt x="69757" y="144462"/>
                    </a:cubicBezTo>
                    <a:close/>
                    <a:moveTo>
                      <a:pt x="130070" y="107950"/>
                    </a:moveTo>
                    <a:lnTo>
                      <a:pt x="190248" y="107950"/>
                    </a:lnTo>
                    <a:cubicBezTo>
                      <a:pt x="192756" y="107950"/>
                      <a:pt x="194905" y="110067"/>
                      <a:pt x="194905" y="112183"/>
                    </a:cubicBezTo>
                    <a:cubicBezTo>
                      <a:pt x="194905" y="115006"/>
                      <a:pt x="192756" y="117122"/>
                      <a:pt x="190248" y="117122"/>
                    </a:cubicBezTo>
                    <a:lnTo>
                      <a:pt x="130070" y="117122"/>
                    </a:lnTo>
                    <a:cubicBezTo>
                      <a:pt x="127562" y="117122"/>
                      <a:pt x="125413" y="115006"/>
                      <a:pt x="125413" y="112183"/>
                    </a:cubicBezTo>
                    <a:cubicBezTo>
                      <a:pt x="125413" y="110067"/>
                      <a:pt x="127562" y="107950"/>
                      <a:pt x="130070" y="107950"/>
                    </a:cubicBezTo>
                    <a:close/>
                    <a:moveTo>
                      <a:pt x="69748" y="107950"/>
                    </a:moveTo>
                    <a:lnTo>
                      <a:pt x="104520" y="107950"/>
                    </a:lnTo>
                    <a:cubicBezTo>
                      <a:pt x="107387" y="107950"/>
                      <a:pt x="109180" y="110067"/>
                      <a:pt x="109180" y="112183"/>
                    </a:cubicBezTo>
                    <a:cubicBezTo>
                      <a:pt x="109180" y="115006"/>
                      <a:pt x="107387" y="117122"/>
                      <a:pt x="104520" y="117122"/>
                    </a:cubicBezTo>
                    <a:lnTo>
                      <a:pt x="69748" y="117122"/>
                    </a:lnTo>
                    <a:cubicBezTo>
                      <a:pt x="67239" y="117122"/>
                      <a:pt x="65088" y="115006"/>
                      <a:pt x="65088" y="112183"/>
                    </a:cubicBezTo>
                    <a:cubicBezTo>
                      <a:pt x="65088" y="110067"/>
                      <a:pt x="67239" y="107950"/>
                      <a:pt x="69748" y="107950"/>
                    </a:cubicBezTo>
                    <a:close/>
                    <a:moveTo>
                      <a:pt x="164659" y="71437"/>
                    </a:moveTo>
                    <a:lnTo>
                      <a:pt x="190223" y="71437"/>
                    </a:lnTo>
                    <a:cubicBezTo>
                      <a:pt x="192743" y="71437"/>
                      <a:pt x="194903" y="73554"/>
                      <a:pt x="194903" y="76023"/>
                    </a:cubicBezTo>
                    <a:cubicBezTo>
                      <a:pt x="194903" y="78493"/>
                      <a:pt x="192743" y="80609"/>
                      <a:pt x="190223" y="80609"/>
                    </a:cubicBezTo>
                    <a:lnTo>
                      <a:pt x="164659" y="80609"/>
                    </a:lnTo>
                    <a:cubicBezTo>
                      <a:pt x="162499" y="80609"/>
                      <a:pt x="160338" y="78493"/>
                      <a:pt x="160338" y="76023"/>
                    </a:cubicBezTo>
                    <a:cubicBezTo>
                      <a:pt x="160338" y="73554"/>
                      <a:pt x="162499" y="71437"/>
                      <a:pt x="164659" y="71437"/>
                    </a:cubicBezTo>
                    <a:close/>
                    <a:moveTo>
                      <a:pt x="69757" y="71437"/>
                    </a:moveTo>
                    <a:lnTo>
                      <a:pt x="139794" y="71437"/>
                    </a:lnTo>
                    <a:cubicBezTo>
                      <a:pt x="142308" y="71437"/>
                      <a:pt x="144104" y="73554"/>
                      <a:pt x="144104" y="76023"/>
                    </a:cubicBezTo>
                    <a:cubicBezTo>
                      <a:pt x="144104" y="78493"/>
                      <a:pt x="142308" y="80609"/>
                      <a:pt x="139794" y="80609"/>
                    </a:cubicBezTo>
                    <a:lnTo>
                      <a:pt x="69757" y="80609"/>
                    </a:lnTo>
                    <a:cubicBezTo>
                      <a:pt x="67243" y="80609"/>
                      <a:pt x="65088" y="78493"/>
                      <a:pt x="65088" y="76023"/>
                    </a:cubicBezTo>
                    <a:cubicBezTo>
                      <a:pt x="65088" y="73554"/>
                      <a:pt x="67243" y="71437"/>
                      <a:pt x="69757" y="71437"/>
                    </a:cubicBezTo>
                    <a:close/>
                    <a:moveTo>
                      <a:pt x="40831" y="30162"/>
                    </a:moveTo>
                    <a:cubicBezTo>
                      <a:pt x="43709" y="30162"/>
                      <a:pt x="45509" y="32317"/>
                      <a:pt x="45509" y="34830"/>
                    </a:cubicBezTo>
                    <a:lnTo>
                      <a:pt x="45509" y="251372"/>
                    </a:lnTo>
                    <a:lnTo>
                      <a:pt x="216070" y="251372"/>
                    </a:lnTo>
                    <a:lnTo>
                      <a:pt x="216070" y="34830"/>
                    </a:lnTo>
                    <a:cubicBezTo>
                      <a:pt x="216070" y="32317"/>
                      <a:pt x="218229" y="30162"/>
                      <a:pt x="220388" y="30162"/>
                    </a:cubicBezTo>
                    <a:cubicBezTo>
                      <a:pt x="222906" y="30162"/>
                      <a:pt x="225065" y="32317"/>
                      <a:pt x="225065" y="34830"/>
                    </a:cubicBezTo>
                    <a:lnTo>
                      <a:pt x="225065" y="255682"/>
                    </a:lnTo>
                    <a:cubicBezTo>
                      <a:pt x="225065" y="258195"/>
                      <a:pt x="222906" y="259991"/>
                      <a:pt x="220388" y="259991"/>
                    </a:cubicBezTo>
                    <a:lnTo>
                      <a:pt x="40831" y="259991"/>
                    </a:lnTo>
                    <a:cubicBezTo>
                      <a:pt x="38312" y="259991"/>
                      <a:pt x="36513" y="258195"/>
                      <a:pt x="36513" y="255682"/>
                    </a:cubicBezTo>
                    <a:lnTo>
                      <a:pt x="36513" y="34830"/>
                    </a:lnTo>
                    <a:cubicBezTo>
                      <a:pt x="36513" y="32317"/>
                      <a:pt x="38312" y="30162"/>
                      <a:pt x="40831" y="30162"/>
                    </a:cubicBezTo>
                    <a:close/>
                    <a:moveTo>
                      <a:pt x="69043" y="9007"/>
                    </a:moveTo>
                    <a:lnTo>
                      <a:pt x="69043" y="22697"/>
                    </a:lnTo>
                    <a:cubicBezTo>
                      <a:pt x="69043" y="29902"/>
                      <a:pt x="74797" y="36027"/>
                      <a:pt x="82349" y="36027"/>
                    </a:cubicBezTo>
                    <a:lnTo>
                      <a:pt x="178002" y="36027"/>
                    </a:lnTo>
                    <a:cubicBezTo>
                      <a:pt x="185194" y="36027"/>
                      <a:pt x="191667" y="29902"/>
                      <a:pt x="191667" y="22697"/>
                    </a:cubicBezTo>
                    <a:lnTo>
                      <a:pt x="191667" y="9007"/>
                    </a:lnTo>
                    <a:lnTo>
                      <a:pt x="69043" y="9007"/>
                    </a:lnTo>
                    <a:close/>
                    <a:moveTo>
                      <a:pt x="22655" y="9007"/>
                    </a:moveTo>
                    <a:cubicBezTo>
                      <a:pt x="15103" y="9007"/>
                      <a:pt x="9349" y="15131"/>
                      <a:pt x="9349" y="22697"/>
                    </a:cubicBezTo>
                    <a:lnTo>
                      <a:pt x="9349" y="274165"/>
                    </a:lnTo>
                    <a:cubicBezTo>
                      <a:pt x="9349" y="281371"/>
                      <a:pt x="15103" y="287495"/>
                      <a:pt x="22655" y="287495"/>
                    </a:cubicBezTo>
                    <a:lnTo>
                      <a:pt x="237695" y="287495"/>
                    </a:lnTo>
                    <a:cubicBezTo>
                      <a:pt x="245247" y="287495"/>
                      <a:pt x="251360" y="281371"/>
                      <a:pt x="251360" y="274165"/>
                    </a:cubicBezTo>
                    <a:lnTo>
                      <a:pt x="251360" y="22697"/>
                    </a:lnTo>
                    <a:cubicBezTo>
                      <a:pt x="251360" y="15131"/>
                      <a:pt x="245247" y="9007"/>
                      <a:pt x="237695" y="9007"/>
                    </a:cubicBezTo>
                    <a:lnTo>
                      <a:pt x="200297" y="9007"/>
                    </a:lnTo>
                    <a:lnTo>
                      <a:pt x="200297" y="22697"/>
                    </a:lnTo>
                    <a:cubicBezTo>
                      <a:pt x="200297" y="34586"/>
                      <a:pt x="190228" y="45034"/>
                      <a:pt x="178002" y="45034"/>
                    </a:cubicBezTo>
                    <a:lnTo>
                      <a:pt x="82349" y="45034"/>
                    </a:lnTo>
                    <a:cubicBezTo>
                      <a:pt x="70122" y="45034"/>
                      <a:pt x="60053" y="34586"/>
                      <a:pt x="60053" y="22697"/>
                    </a:cubicBezTo>
                    <a:lnTo>
                      <a:pt x="60053" y="9007"/>
                    </a:lnTo>
                    <a:lnTo>
                      <a:pt x="22655" y="9007"/>
                    </a:lnTo>
                    <a:close/>
                    <a:moveTo>
                      <a:pt x="22655" y="0"/>
                    </a:moveTo>
                    <a:lnTo>
                      <a:pt x="237695" y="0"/>
                    </a:lnTo>
                    <a:cubicBezTo>
                      <a:pt x="250281" y="0"/>
                      <a:pt x="259991" y="10087"/>
                      <a:pt x="259991" y="22697"/>
                    </a:cubicBezTo>
                    <a:lnTo>
                      <a:pt x="259991" y="274165"/>
                    </a:lnTo>
                    <a:cubicBezTo>
                      <a:pt x="259991" y="286414"/>
                      <a:pt x="250281" y="296502"/>
                      <a:pt x="237695" y="296502"/>
                    </a:cubicBezTo>
                    <a:lnTo>
                      <a:pt x="22655" y="296502"/>
                    </a:lnTo>
                    <a:cubicBezTo>
                      <a:pt x="10428" y="296502"/>
                      <a:pt x="0" y="286414"/>
                      <a:pt x="0" y="274165"/>
                    </a:cubicBezTo>
                    <a:lnTo>
                      <a:pt x="0" y="22697"/>
                    </a:lnTo>
                    <a:cubicBezTo>
                      <a:pt x="0" y="10087"/>
                      <a:pt x="10428" y="0"/>
                      <a:pt x="22655" y="0"/>
                    </a:cubicBezTo>
                    <a:close/>
                  </a:path>
                </a:pathLst>
              </a:custGeom>
              <a:solidFill>
                <a:schemeClr val="bg1"/>
              </a:solidFill>
              <a:ln>
                <a:noFill/>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9233F"/>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697551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35820-13E1-4625-BB68-1A2C5B8FC7BD}"/>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Epidemiology DOCUMENT typology</a:t>
            </a:r>
          </a:p>
        </p:txBody>
      </p:sp>
      <p:sp>
        <p:nvSpPr>
          <p:cNvPr id="5" name="TextBox 4">
            <a:extLst>
              <a:ext uri="{FF2B5EF4-FFF2-40B4-BE49-F238E27FC236}">
                <a16:creationId xmlns:a16="http://schemas.microsoft.com/office/drawing/2014/main" id="{17DB3A94-2FA2-4836-9BAD-D8668B266769}"/>
              </a:ext>
            </a:extLst>
          </p:cNvPr>
          <p:cNvSpPr txBox="1"/>
          <p:nvPr/>
        </p:nvSpPr>
        <p:spPr>
          <a:xfrm>
            <a:off x="0" y="877984"/>
            <a:ext cx="12192000" cy="617477"/>
          </a:xfrm>
          <a:prstGeom prst="rect">
            <a:avLst/>
          </a:prstGeom>
          <a:noFill/>
        </p:spPr>
        <p:txBody>
          <a:bodyPr wrap="square" rtlCol="0">
            <a:spAutoFit/>
          </a:bodyPr>
          <a:lstStyle/>
          <a:p>
            <a:pPr lvl="0" algn="ctr">
              <a:lnSpc>
                <a:spcPts val="2100"/>
              </a:lnSpc>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The </a:t>
            </a:r>
            <a:r>
              <a:rPr kumimoji="0" lang="en-US" sz="1500" b="0" i="0" u="none" strike="noStrike" kern="1200" cap="none" spc="-60" normalizeH="0" noProof="0" dirty="0">
                <a:ln>
                  <a:noFill/>
                </a:ln>
                <a:solidFill>
                  <a:srgbClr val="09233F"/>
                </a:solidFill>
                <a:effectLst/>
                <a:uLnTx/>
                <a:uFillTx/>
                <a:latin typeface="Poppins" panose="00000500000000000000" pitchFamily="2" charset="0"/>
                <a:ea typeface="+mn-ea"/>
                <a:cs typeface="Poppins" panose="00000500000000000000" pitchFamily="2" charset="0"/>
              </a:rPr>
              <a:t>Unit proposes the development of four types of documents</a:t>
            </a:r>
            <a:r>
              <a:rPr lang="en-US" sz="1500" spc="-60" noProof="0" dirty="0">
                <a:solidFill>
                  <a:srgbClr val="09233F"/>
                </a:solidFill>
                <a:latin typeface="Poppins" panose="00000500000000000000" pitchFamily="2" charset="0"/>
                <a:cs typeface="Poppins" panose="00000500000000000000" pitchFamily="2" charset="0"/>
              </a:rPr>
              <a:t> that</a:t>
            </a:r>
            <a:r>
              <a:rPr lang="en-US" sz="1500" spc="-60" dirty="0">
                <a:solidFill>
                  <a:srgbClr val="09233F"/>
                </a:solidFill>
                <a:latin typeface="Poppins" panose="00000500000000000000" pitchFamily="2" charset="0"/>
                <a:cs typeface="Poppins" panose="00000500000000000000" pitchFamily="2" charset="0"/>
              </a:rPr>
              <a:t> are unique in terms of purpose (e.g., awareness; prevention), audience (reading level), size/format, frequency, and dissemination platform. A summary of each type of document is shown below. </a:t>
            </a:r>
            <a:endPar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endParaRPr>
          </a:p>
        </p:txBody>
      </p:sp>
      <p:sp>
        <p:nvSpPr>
          <p:cNvPr id="38" name="Freeform 2">
            <a:extLst>
              <a:ext uri="{FF2B5EF4-FFF2-40B4-BE49-F238E27FC236}">
                <a16:creationId xmlns:a16="http://schemas.microsoft.com/office/drawing/2014/main" id="{E41E96F4-E3CB-5EBB-2084-D74F5D3FBAA3}"/>
              </a:ext>
            </a:extLst>
          </p:cNvPr>
          <p:cNvSpPr>
            <a:spLocks noChangeArrowheads="1"/>
          </p:cNvSpPr>
          <p:nvPr/>
        </p:nvSpPr>
        <p:spPr bwMode="auto">
          <a:xfrm>
            <a:off x="6096001" y="1633415"/>
            <a:ext cx="4718628" cy="2445438"/>
          </a:xfrm>
          <a:custGeom>
            <a:avLst/>
            <a:gdLst>
              <a:gd name="T0" fmla="*/ 8574 w 8575"/>
              <a:gd name="T1" fmla="*/ 841 h 4444"/>
              <a:gd name="T2" fmla="*/ 7732 w 8575"/>
              <a:gd name="T3" fmla="*/ 0 h 4444"/>
              <a:gd name="T4" fmla="*/ 0 w 8575"/>
              <a:gd name="T5" fmla="*/ 1808 h 4444"/>
              <a:gd name="T6" fmla="*/ 52 w 8575"/>
              <a:gd name="T7" fmla="*/ 1797 h 4444"/>
              <a:gd name="T8" fmla="*/ 304 w 8575"/>
              <a:gd name="T9" fmla="*/ 1724 h 4444"/>
              <a:gd name="T10" fmla="*/ 318 w 8575"/>
              <a:gd name="T11" fmla="*/ 1724 h 4444"/>
              <a:gd name="T12" fmla="*/ 428 w 8575"/>
              <a:gd name="T13" fmla="*/ 1755 h 4444"/>
              <a:gd name="T14" fmla="*/ 429 w 8575"/>
              <a:gd name="T15" fmla="*/ 1756 h 4444"/>
              <a:gd name="T16" fmla="*/ 436 w 8575"/>
              <a:gd name="T17" fmla="*/ 1761 h 4444"/>
              <a:gd name="T18" fmla="*/ 440 w 8575"/>
              <a:gd name="T19" fmla="*/ 1762 h 4444"/>
              <a:gd name="T20" fmla="*/ 445 w 8575"/>
              <a:gd name="T21" fmla="*/ 1766 h 4444"/>
              <a:gd name="T22" fmla="*/ 451 w 8575"/>
              <a:gd name="T23" fmla="*/ 1770 h 4444"/>
              <a:gd name="T24" fmla="*/ 453 w 8575"/>
              <a:gd name="T25" fmla="*/ 1772 h 4444"/>
              <a:gd name="T26" fmla="*/ 488 w 8575"/>
              <a:gd name="T27" fmla="*/ 1807 h 4444"/>
              <a:gd name="T28" fmla="*/ 552 w 8575"/>
              <a:gd name="T29" fmla="*/ 2014 h 4444"/>
              <a:gd name="T30" fmla="*/ 477 w 8575"/>
              <a:gd name="T31" fmla="*/ 2235 h 4444"/>
              <a:gd name="T32" fmla="*/ 383 w 8575"/>
              <a:gd name="T33" fmla="*/ 2293 h 4444"/>
              <a:gd name="T34" fmla="*/ 304 w 8575"/>
              <a:gd name="T35" fmla="*/ 2305 h 4444"/>
              <a:gd name="T36" fmla="*/ 52 w 8575"/>
              <a:gd name="T37" fmla="*/ 2228 h 4444"/>
              <a:gd name="T38" fmla="*/ 0 w 8575"/>
              <a:gd name="T39" fmla="*/ 2216 h 4444"/>
              <a:gd name="T40" fmla="*/ 3884 w 8575"/>
              <a:gd name="T41" fmla="*/ 3883 h 4444"/>
              <a:gd name="T42" fmla="*/ 3872 w 8575"/>
              <a:gd name="T43" fmla="*/ 3943 h 4444"/>
              <a:gd name="T44" fmla="*/ 3794 w 8575"/>
              <a:gd name="T45" fmla="*/ 4195 h 4444"/>
              <a:gd name="T46" fmla="*/ 3806 w 8575"/>
              <a:gd name="T47" fmla="*/ 4274 h 4444"/>
              <a:gd name="T48" fmla="*/ 3864 w 8575"/>
              <a:gd name="T49" fmla="*/ 4367 h 4444"/>
              <a:gd name="T50" fmla="*/ 4085 w 8575"/>
              <a:gd name="T51" fmla="*/ 4443 h 4444"/>
              <a:gd name="T52" fmla="*/ 4292 w 8575"/>
              <a:gd name="T53" fmla="*/ 4378 h 4444"/>
              <a:gd name="T54" fmla="*/ 4327 w 8575"/>
              <a:gd name="T55" fmla="*/ 4343 h 4444"/>
              <a:gd name="T56" fmla="*/ 4329 w 8575"/>
              <a:gd name="T57" fmla="*/ 4341 h 4444"/>
              <a:gd name="T58" fmla="*/ 4333 w 8575"/>
              <a:gd name="T59" fmla="*/ 4335 h 4444"/>
              <a:gd name="T60" fmla="*/ 4337 w 8575"/>
              <a:gd name="T61" fmla="*/ 4330 h 4444"/>
              <a:gd name="T62" fmla="*/ 4339 w 8575"/>
              <a:gd name="T63" fmla="*/ 4327 h 4444"/>
              <a:gd name="T64" fmla="*/ 4344 w 8575"/>
              <a:gd name="T65" fmla="*/ 4319 h 4444"/>
              <a:gd name="T66" fmla="*/ 4344 w 8575"/>
              <a:gd name="T67" fmla="*/ 4318 h 4444"/>
              <a:gd name="T68" fmla="*/ 4375 w 8575"/>
              <a:gd name="T69" fmla="*/ 4209 h 4444"/>
              <a:gd name="T70" fmla="*/ 4375 w 8575"/>
              <a:gd name="T71" fmla="*/ 4195 h 4444"/>
              <a:gd name="T72" fmla="*/ 4303 w 8575"/>
              <a:gd name="T73" fmla="*/ 3942 h 4444"/>
              <a:gd name="T74" fmla="*/ 4291 w 8575"/>
              <a:gd name="T75" fmla="*/ 3883 h 4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75" h="4444">
                <a:moveTo>
                  <a:pt x="8574" y="3883"/>
                </a:moveTo>
                <a:lnTo>
                  <a:pt x="8574" y="841"/>
                </a:lnTo>
                <a:lnTo>
                  <a:pt x="8574" y="841"/>
                </a:lnTo>
                <a:cubicBezTo>
                  <a:pt x="8574" y="377"/>
                  <a:pt x="8197" y="0"/>
                  <a:pt x="7732" y="0"/>
                </a:cubicBezTo>
                <a:lnTo>
                  <a:pt x="0" y="0"/>
                </a:lnTo>
                <a:lnTo>
                  <a:pt x="0" y="1808"/>
                </a:lnTo>
                <a:lnTo>
                  <a:pt x="0" y="1808"/>
                </a:lnTo>
                <a:cubicBezTo>
                  <a:pt x="17" y="1808"/>
                  <a:pt x="35" y="1804"/>
                  <a:pt x="52" y="1797"/>
                </a:cubicBezTo>
                <a:lnTo>
                  <a:pt x="52" y="1797"/>
                </a:lnTo>
                <a:cubicBezTo>
                  <a:pt x="145" y="1751"/>
                  <a:pt x="239" y="1724"/>
                  <a:pt x="304" y="1724"/>
                </a:cubicBezTo>
                <a:lnTo>
                  <a:pt x="304" y="1724"/>
                </a:lnTo>
                <a:cubicBezTo>
                  <a:pt x="309" y="1724"/>
                  <a:pt x="314" y="1724"/>
                  <a:pt x="318" y="1724"/>
                </a:cubicBezTo>
                <a:lnTo>
                  <a:pt x="318" y="1724"/>
                </a:lnTo>
                <a:cubicBezTo>
                  <a:pt x="359" y="1726"/>
                  <a:pt x="397" y="1737"/>
                  <a:pt x="428" y="1755"/>
                </a:cubicBezTo>
                <a:lnTo>
                  <a:pt x="428" y="1755"/>
                </a:lnTo>
                <a:cubicBezTo>
                  <a:pt x="429" y="1756"/>
                  <a:pt x="429" y="1756"/>
                  <a:pt x="429" y="1756"/>
                </a:cubicBezTo>
                <a:lnTo>
                  <a:pt x="429" y="1756"/>
                </a:lnTo>
                <a:cubicBezTo>
                  <a:pt x="431" y="1757"/>
                  <a:pt x="434" y="1759"/>
                  <a:pt x="436" y="1761"/>
                </a:cubicBezTo>
                <a:lnTo>
                  <a:pt x="436" y="1761"/>
                </a:lnTo>
                <a:cubicBezTo>
                  <a:pt x="437" y="1761"/>
                  <a:pt x="439" y="1762"/>
                  <a:pt x="440" y="1762"/>
                </a:cubicBezTo>
                <a:lnTo>
                  <a:pt x="440" y="1762"/>
                </a:lnTo>
                <a:cubicBezTo>
                  <a:pt x="441" y="1763"/>
                  <a:pt x="443" y="1765"/>
                  <a:pt x="445" y="1766"/>
                </a:cubicBezTo>
                <a:lnTo>
                  <a:pt x="445" y="1766"/>
                </a:lnTo>
                <a:cubicBezTo>
                  <a:pt x="447" y="1767"/>
                  <a:pt x="448" y="1769"/>
                  <a:pt x="451" y="1770"/>
                </a:cubicBezTo>
                <a:lnTo>
                  <a:pt x="451" y="1770"/>
                </a:lnTo>
                <a:cubicBezTo>
                  <a:pt x="452" y="1771"/>
                  <a:pt x="452" y="1772"/>
                  <a:pt x="453" y="1772"/>
                </a:cubicBezTo>
                <a:lnTo>
                  <a:pt x="453" y="1772"/>
                </a:lnTo>
                <a:cubicBezTo>
                  <a:pt x="466" y="1783"/>
                  <a:pt x="477" y="1794"/>
                  <a:pt x="488" y="1807"/>
                </a:cubicBezTo>
                <a:lnTo>
                  <a:pt x="488" y="1807"/>
                </a:lnTo>
                <a:cubicBezTo>
                  <a:pt x="529" y="1858"/>
                  <a:pt x="552" y="1932"/>
                  <a:pt x="552" y="2014"/>
                </a:cubicBezTo>
                <a:lnTo>
                  <a:pt x="552" y="2014"/>
                </a:lnTo>
                <a:cubicBezTo>
                  <a:pt x="552" y="2108"/>
                  <a:pt x="525" y="2184"/>
                  <a:pt x="477" y="2235"/>
                </a:cubicBezTo>
                <a:lnTo>
                  <a:pt x="477" y="2235"/>
                </a:lnTo>
                <a:cubicBezTo>
                  <a:pt x="451" y="2262"/>
                  <a:pt x="419" y="2281"/>
                  <a:pt x="383" y="2293"/>
                </a:cubicBezTo>
                <a:lnTo>
                  <a:pt x="383" y="2293"/>
                </a:lnTo>
                <a:cubicBezTo>
                  <a:pt x="359" y="2301"/>
                  <a:pt x="332" y="2305"/>
                  <a:pt x="304" y="2305"/>
                </a:cubicBezTo>
                <a:lnTo>
                  <a:pt x="304" y="2305"/>
                </a:lnTo>
                <a:cubicBezTo>
                  <a:pt x="241" y="2305"/>
                  <a:pt x="147" y="2276"/>
                  <a:pt x="52" y="2228"/>
                </a:cubicBezTo>
                <a:lnTo>
                  <a:pt x="52" y="2228"/>
                </a:lnTo>
                <a:cubicBezTo>
                  <a:pt x="36" y="2219"/>
                  <a:pt x="17" y="2216"/>
                  <a:pt x="0" y="2216"/>
                </a:cubicBezTo>
                <a:lnTo>
                  <a:pt x="0" y="3883"/>
                </a:lnTo>
                <a:lnTo>
                  <a:pt x="3884" y="3883"/>
                </a:lnTo>
                <a:lnTo>
                  <a:pt x="3884" y="3883"/>
                </a:lnTo>
                <a:cubicBezTo>
                  <a:pt x="3885" y="3904"/>
                  <a:pt x="3881" y="3924"/>
                  <a:pt x="3872" y="3943"/>
                </a:cubicBezTo>
                <a:lnTo>
                  <a:pt x="3872" y="3943"/>
                </a:lnTo>
                <a:cubicBezTo>
                  <a:pt x="3823" y="4037"/>
                  <a:pt x="3794" y="4131"/>
                  <a:pt x="3794" y="4195"/>
                </a:cubicBezTo>
                <a:lnTo>
                  <a:pt x="3794" y="4195"/>
                </a:lnTo>
                <a:cubicBezTo>
                  <a:pt x="3794" y="4223"/>
                  <a:pt x="3799" y="4249"/>
                  <a:pt x="3806" y="4274"/>
                </a:cubicBezTo>
                <a:lnTo>
                  <a:pt x="3806" y="4274"/>
                </a:lnTo>
                <a:cubicBezTo>
                  <a:pt x="3818" y="4310"/>
                  <a:pt x="3837" y="4341"/>
                  <a:pt x="3864" y="4367"/>
                </a:cubicBezTo>
                <a:lnTo>
                  <a:pt x="3864" y="4367"/>
                </a:lnTo>
                <a:cubicBezTo>
                  <a:pt x="3915" y="4416"/>
                  <a:pt x="3991" y="4443"/>
                  <a:pt x="4085" y="4443"/>
                </a:cubicBezTo>
                <a:lnTo>
                  <a:pt x="4085" y="4443"/>
                </a:lnTo>
                <a:cubicBezTo>
                  <a:pt x="4168" y="4443"/>
                  <a:pt x="4241" y="4420"/>
                  <a:pt x="4292" y="4378"/>
                </a:cubicBezTo>
                <a:lnTo>
                  <a:pt x="4292" y="4378"/>
                </a:lnTo>
                <a:cubicBezTo>
                  <a:pt x="4306" y="4368"/>
                  <a:pt x="4317" y="4356"/>
                  <a:pt x="4327" y="4343"/>
                </a:cubicBezTo>
                <a:lnTo>
                  <a:pt x="4327" y="4343"/>
                </a:lnTo>
                <a:cubicBezTo>
                  <a:pt x="4328" y="4343"/>
                  <a:pt x="4328" y="4342"/>
                  <a:pt x="4329" y="4341"/>
                </a:cubicBezTo>
                <a:lnTo>
                  <a:pt x="4329" y="4341"/>
                </a:lnTo>
                <a:cubicBezTo>
                  <a:pt x="4330" y="4339"/>
                  <a:pt x="4332" y="4337"/>
                  <a:pt x="4333" y="4335"/>
                </a:cubicBezTo>
                <a:lnTo>
                  <a:pt x="4333" y="4335"/>
                </a:lnTo>
                <a:cubicBezTo>
                  <a:pt x="4334" y="4334"/>
                  <a:pt x="4336" y="4332"/>
                  <a:pt x="4337" y="4330"/>
                </a:cubicBezTo>
                <a:lnTo>
                  <a:pt x="4337" y="4330"/>
                </a:lnTo>
                <a:cubicBezTo>
                  <a:pt x="4338" y="4329"/>
                  <a:pt x="4338" y="4328"/>
                  <a:pt x="4339" y="4327"/>
                </a:cubicBezTo>
                <a:lnTo>
                  <a:pt x="4339" y="4327"/>
                </a:lnTo>
                <a:cubicBezTo>
                  <a:pt x="4341" y="4324"/>
                  <a:pt x="4342" y="4322"/>
                  <a:pt x="4344" y="4319"/>
                </a:cubicBezTo>
                <a:lnTo>
                  <a:pt x="4344" y="4319"/>
                </a:lnTo>
                <a:cubicBezTo>
                  <a:pt x="4344" y="4319"/>
                  <a:pt x="4344" y="4319"/>
                  <a:pt x="4344" y="4318"/>
                </a:cubicBezTo>
                <a:lnTo>
                  <a:pt x="4344" y="4318"/>
                </a:lnTo>
                <a:cubicBezTo>
                  <a:pt x="4363" y="4286"/>
                  <a:pt x="4374" y="4250"/>
                  <a:pt x="4375" y="4209"/>
                </a:cubicBezTo>
                <a:lnTo>
                  <a:pt x="4375" y="4209"/>
                </a:lnTo>
                <a:cubicBezTo>
                  <a:pt x="4375" y="4204"/>
                  <a:pt x="4375" y="4199"/>
                  <a:pt x="4375" y="4195"/>
                </a:cubicBezTo>
                <a:lnTo>
                  <a:pt x="4375" y="4195"/>
                </a:lnTo>
                <a:cubicBezTo>
                  <a:pt x="4375" y="4129"/>
                  <a:pt x="4349" y="4035"/>
                  <a:pt x="4303" y="3942"/>
                </a:cubicBezTo>
                <a:lnTo>
                  <a:pt x="4303" y="3942"/>
                </a:lnTo>
                <a:cubicBezTo>
                  <a:pt x="4294" y="3923"/>
                  <a:pt x="4290" y="3903"/>
                  <a:pt x="4291" y="3883"/>
                </a:cubicBezTo>
                <a:lnTo>
                  <a:pt x="8574" y="3883"/>
                </a:lnTo>
              </a:path>
            </a:pathLst>
          </a:custGeom>
          <a:solidFill>
            <a:schemeClr val="accent2"/>
          </a:solidFill>
          <a:ln>
            <a:noFill/>
          </a:ln>
          <a:effectLst/>
        </p:spPr>
        <p:txBody>
          <a:bodyPr wrap="none" anchor="ctr"/>
          <a:lstStyle/>
          <a:p>
            <a:endParaRPr lang="en-US" sz="3265"/>
          </a:p>
        </p:txBody>
      </p:sp>
      <p:sp>
        <p:nvSpPr>
          <p:cNvPr id="39" name="Freeform 3">
            <a:extLst>
              <a:ext uri="{FF2B5EF4-FFF2-40B4-BE49-F238E27FC236}">
                <a16:creationId xmlns:a16="http://schemas.microsoft.com/office/drawing/2014/main" id="{ECCF01B5-2E57-8FBB-FBD3-460E83FCD9CB}"/>
              </a:ext>
            </a:extLst>
          </p:cNvPr>
          <p:cNvSpPr>
            <a:spLocks noChangeArrowheads="1"/>
          </p:cNvSpPr>
          <p:nvPr/>
        </p:nvSpPr>
        <p:spPr bwMode="auto">
          <a:xfrm>
            <a:off x="1377371" y="1633415"/>
            <a:ext cx="5021883" cy="2137333"/>
          </a:xfrm>
          <a:custGeom>
            <a:avLst/>
            <a:gdLst>
              <a:gd name="T0" fmla="*/ 8881 w 9130"/>
              <a:gd name="T1" fmla="*/ 2305 h 3884"/>
              <a:gd name="T2" fmla="*/ 8960 w 9130"/>
              <a:gd name="T3" fmla="*/ 2293 h 3884"/>
              <a:gd name="T4" fmla="*/ 9054 w 9130"/>
              <a:gd name="T5" fmla="*/ 2235 h 3884"/>
              <a:gd name="T6" fmla="*/ 9129 w 9130"/>
              <a:gd name="T7" fmla="*/ 2014 h 3884"/>
              <a:gd name="T8" fmla="*/ 9065 w 9130"/>
              <a:gd name="T9" fmla="*/ 1807 h 3884"/>
              <a:gd name="T10" fmla="*/ 9030 w 9130"/>
              <a:gd name="T11" fmla="*/ 1772 h 3884"/>
              <a:gd name="T12" fmla="*/ 9028 w 9130"/>
              <a:gd name="T13" fmla="*/ 1770 h 3884"/>
              <a:gd name="T14" fmla="*/ 9022 w 9130"/>
              <a:gd name="T15" fmla="*/ 1766 h 3884"/>
              <a:gd name="T16" fmla="*/ 9017 w 9130"/>
              <a:gd name="T17" fmla="*/ 1762 h 3884"/>
              <a:gd name="T18" fmla="*/ 9013 w 9130"/>
              <a:gd name="T19" fmla="*/ 1761 h 3884"/>
              <a:gd name="T20" fmla="*/ 9006 w 9130"/>
              <a:gd name="T21" fmla="*/ 1756 h 3884"/>
              <a:gd name="T22" fmla="*/ 9005 w 9130"/>
              <a:gd name="T23" fmla="*/ 1755 h 3884"/>
              <a:gd name="T24" fmla="*/ 8895 w 9130"/>
              <a:gd name="T25" fmla="*/ 1724 h 3884"/>
              <a:gd name="T26" fmla="*/ 8881 w 9130"/>
              <a:gd name="T27" fmla="*/ 1724 h 3884"/>
              <a:gd name="T28" fmla="*/ 8629 w 9130"/>
              <a:gd name="T29" fmla="*/ 1797 h 3884"/>
              <a:gd name="T30" fmla="*/ 8577 w 9130"/>
              <a:gd name="T31" fmla="*/ 1808 h 3884"/>
              <a:gd name="T32" fmla="*/ 8575 w 9130"/>
              <a:gd name="T33" fmla="*/ 0 h 3884"/>
              <a:gd name="T34" fmla="*/ 842 w 9130"/>
              <a:gd name="T35" fmla="*/ 0 h 3884"/>
              <a:gd name="T36" fmla="*/ 0 w 9130"/>
              <a:gd name="T37" fmla="*/ 3883 h 3884"/>
              <a:gd name="T38" fmla="*/ 3721 w 9130"/>
              <a:gd name="T39" fmla="*/ 3883 h 3884"/>
              <a:gd name="T40" fmla="*/ 3709 w 9130"/>
              <a:gd name="T41" fmla="*/ 3828 h 3884"/>
              <a:gd name="T42" fmla="*/ 3636 w 9130"/>
              <a:gd name="T43" fmla="*/ 3576 h 3884"/>
              <a:gd name="T44" fmla="*/ 3636 w 9130"/>
              <a:gd name="T45" fmla="*/ 3562 h 3884"/>
              <a:gd name="T46" fmla="*/ 3668 w 9130"/>
              <a:gd name="T47" fmla="*/ 3452 h 3884"/>
              <a:gd name="T48" fmla="*/ 3668 w 9130"/>
              <a:gd name="T49" fmla="*/ 3451 h 3884"/>
              <a:gd name="T50" fmla="*/ 3673 w 9130"/>
              <a:gd name="T51" fmla="*/ 3443 h 3884"/>
              <a:gd name="T52" fmla="*/ 3675 w 9130"/>
              <a:gd name="T53" fmla="*/ 3440 h 3884"/>
              <a:gd name="T54" fmla="*/ 3679 w 9130"/>
              <a:gd name="T55" fmla="*/ 3435 h 3884"/>
              <a:gd name="T56" fmla="*/ 3683 w 9130"/>
              <a:gd name="T57" fmla="*/ 3429 h 3884"/>
              <a:gd name="T58" fmla="*/ 3685 w 9130"/>
              <a:gd name="T59" fmla="*/ 3427 h 3884"/>
              <a:gd name="T60" fmla="*/ 3720 w 9130"/>
              <a:gd name="T61" fmla="*/ 3392 h 3884"/>
              <a:gd name="T62" fmla="*/ 3927 w 9130"/>
              <a:gd name="T63" fmla="*/ 3328 h 3884"/>
              <a:gd name="T64" fmla="*/ 4147 w 9130"/>
              <a:gd name="T65" fmla="*/ 3403 h 3884"/>
              <a:gd name="T66" fmla="*/ 4206 w 9130"/>
              <a:gd name="T67" fmla="*/ 3497 h 3884"/>
              <a:gd name="T68" fmla="*/ 4217 w 9130"/>
              <a:gd name="T69" fmla="*/ 3576 h 3884"/>
              <a:gd name="T70" fmla="*/ 4140 w 9130"/>
              <a:gd name="T71" fmla="*/ 3828 h 3884"/>
              <a:gd name="T72" fmla="*/ 8575 w 9130"/>
              <a:gd name="T73" fmla="*/ 3883 h 3884"/>
              <a:gd name="T74" fmla="*/ 8575 w 9130"/>
              <a:gd name="T75" fmla="*/ 2216 h 3884"/>
              <a:gd name="T76" fmla="*/ 8577 w 9130"/>
              <a:gd name="T77" fmla="*/ 2216 h 3884"/>
              <a:gd name="T78" fmla="*/ 8629 w 9130"/>
              <a:gd name="T79" fmla="*/ 2228 h 3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30" h="3884">
                <a:moveTo>
                  <a:pt x="8881" y="2305"/>
                </a:moveTo>
                <a:lnTo>
                  <a:pt x="8881" y="2305"/>
                </a:lnTo>
                <a:cubicBezTo>
                  <a:pt x="8909" y="2305"/>
                  <a:pt x="8936" y="2301"/>
                  <a:pt x="8960" y="2293"/>
                </a:cubicBezTo>
                <a:lnTo>
                  <a:pt x="8960" y="2293"/>
                </a:lnTo>
                <a:cubicBezTo>
                  <a:pt x="8996" y="2281"/>
                  <a:pt x="9028" y="2262"/>
                  <a:pt x="9054" y="2235"/>
                </a:cubicBezTo>
                <a:lnTo>
                  <a:pt x="9054" y="2235"/>
                </a:lnTo>
                <a:cubicBezTo>
                  <a:pt x="9102" y="2184"/>
                  <a:pt x="9129" y="2108"/>
                  <a:pt x="9129" y="2014"/>
                </a:cubicBezTo>
                <a:lnTo>
                  <a:pt x="9129" y="2014"/>
                </a:lnTo>
                <a:cubicBezTo>
                  <a:pt x="9129" y="1932"/>
                  <a:pt x="9106" y="1858"/>
                  <a:pt x="9065" y="1807"/>
                </a:cubicBezTo>
                <a:lnTo>
                  <a:pt x="9065" y="1807"/>
                </a:lnTo>
                <a:cubicBezTo>
                  <a:pt x="9054" y="1794"/>
                  <a:pt x="9043" y="1783"/>
                  <a:pt x="9030" y="1772"/>
                </a:cubicBezTo>
                <a:lnTo>
                  <a:pt x="9030" y="1772"/>
                </a:lnTo>
                <a:cubicBezTo>
                  <a:pt x="9029" y="1772"/>
                  <a:pt x="9029" y="1771"/>
                  <a:pt x="9028" y="1770"/>
                </a:cubicBezTo>
                <a:lnTo>
                  <a:pt x="9028" y="1770"/>
                </a:lnTo>
                <a:cubicBezTo>
                  <a:pt x="9025" y="1769"/>
                  <a:pt x="9024" y="1767"/>
                  <a:pt x="9022" y="1766"/>
                </a:cubicBezTo>
                <a:lnTo>
                  <a:pt x="9022" y="1766"/>
                </a:lnTo>
                <a:cubicBezTo>
                  <a:pt x="9020" y="1765"/>
                  <a:pt x="9019" y="1763"/>
                  <a:pt x="9017" y="1762"/>
                </a:cubicBezTo>
                <a:lnTo>
                  <a:pt x="9017" y="1762"/>
                </a:lnTo>
                <a:cubicBezTo>
                  <a:pt x="9016" y="1762"/>
                  <a:pt x="9014" y="1761"/>
                  <a:pt x="9013" y="1761"/>
                </a:cubicBezTo>
                <a:lnTo>
                  <a:pt x="9013" y="1761"/>
                </a:lnTo>
                <a:cubicBezTo>
                  <a:pt x="9011" y="1759"/>
                  <a:pt x="9008" y="1757"/>
                  <a:pt x="9006" y="1756"/>
                </a:cubicBezTo>
                <a:lnTo>
                  <a:pt x="9006" y="1756"/>
                </a:lnTo>
                <a:cubicBezTo>
                  <a:pt x="9006" y="1756"/>
                  <a:pt x="9006" y="1756"/>
                  <a:pt x="9005" y="1755"/>
                </a:cubicBezTo>
                <a:lnTo>
                  <a:pt x="9005" y="1755"/>
                </a:lnTo>
                <a:cubicBezTo>
                  <a:pt x="8974" y="1737"/>
                  <a:pt x="8936" y="1726"/>
                  <a:pt x="8895" y="1724"/>
                </a:cubicBezTo>
                <a:lnTo>
                  <a:pt x="8895" y="1724"/>
                </a:lnTo>
                <a:cubicBezTo>
                  <a:pt x="8891" y="1724"/>
                  <a:pt x="8886" y="1724"/>
                  <a:pt x="8881" y="1724"/>
                </a:cubicBezTo>
                <a:lnTo>
                  <a:pt x="8881" y="1724"/>
                </a:lnTo>
                <a:cubicBezTo>
                  <a:pt x="8816" y="1724"/>
                  <a:pt x="8722" y="1751"/>
                  <a:pt x="8629" y="1797"/>
                </a:cubicBezTo>
                <a:lnTo>
                  <a:pt x="8629" y="1797"/>
                </a:lnTo>
                <a:cubicBezTo>
                  <a:pt x="8612" y="1804"/>
                  <a:pt x="8594" y="1808"/>
                  <a:pt x="8577" y="1808"/>
                </a:cubicBezTo>
                <a:lnTo>
                  <a:pt x="8577" y="1808"/>
                </a:lnTo>
                <a:cubicBezTo>
                  <a:pt x="8577" y="1808"/>
                  <a:pt x="8576" y="1808"/>
                  <a:pt x="8575" y="1808"/>
                </a:cubicBezTo>
                <a:lnTo>
                  <a:pt x="8575" y="0"/>
                </a:lnTo>
                <a:lnTo>
                  <a:pt x="842" y="0"/>
                </a:lnTo>
                <a:lnTo>
                  <a:pt x="842" y="0"/>
                </a:lnTo>
                <a:cubicBezTo>
                  <a:pt x="377" y="0"/>
                  <a:pt x="0" y="377"/>
                  <a:pt x="0" y="841"/>
                </a:cubicBezTo>
                <a:lnTo>
                  <a:pt x="0" y="3883"/>
                </a:lnTo>
                <a:lnTo>
                  <a:pt x="3721" y="3883"/>
                </a:lnTo>
                <a:lnTo>
                  <a:pt x="3721" y="3883"/>
                </a:lnTo>
                <a:cubicBezTo>
                  <a:pt x="3721" y="3864"/>
                  <a:pt x="3718" y="3846"/>
                  <a:pt x="3709" y="3828"/>
                </a:cubicBezTo>
                <a:lnTo>
                  <a:pt x="3709" y="3828"/>
                </a:lnTo>
                <a:cubicBezTo>
                  <a:pt x="3663" y="3736"/>
                  <a:pt x="3636" y="3641"/>
                  <a:pt x="3636" y="3576"/>
                </a:cubicBezTo>
                <a:lnTo>
                  <a:pt x="3636" y="3576"/>
                </a:lnTo>
                <a:cubicBezTo>
                  <a:pt x="3636" y="3571"/>
                  <a:pt x="3636" y="3566"/>
                  <a:pt x="3636" y="3562"/>
                </a:cubicBezTo>
                <a:lnTo>
                  <a:pt x="3636" y="3562"/>
                </a:lnTo>
                <a:cubicBezTo>
                  <a:pt x="3638" y="3520"/>
                  <a:pt x="3649" y="3484"/>
                  <a:pt x="3668" y="3452"/>
                </a:cubicBezTo>
                <a:lnTo>
                  <a:pt x="3668" y="3452"/>
                </a:lnTo>
                <a:lnTo>
                  <a:pt x="3668" y="3451"/>
                </a:lnTo>
                <a:lnTo>
                  <a:pt x="3668" y="3451"/>
                </a:lnTo>
                <a:cubicBezTo>
                  <a:pt x="3669" y="3449"/>
                  <a:pt x="3671" y="3446"/>
                  <a:pt x="3673" y="3443"/>
                </a:cubicBezTo>
                <a:lnTo>
                  <a:pt x="3673" y="3443"/>
                </a:lnTo>
                <a:cubicBezTo>
                  <a:pt x="3674" y="3443"/>
                  <a:pt x="3674" y="3441"/>
                  <a:pt x="3675" y="3440"/>
                </a:cubicBezTo>
                <a:lnTo>
                  <a:pt x="3675" y="3440"/>
                </a:lnTo>
                <a:cubicBezTo>
                  <a:pt x="3676" y="3438"/>
                  <a:pt x="3677" y="3437"/>
                  <a:pt x="3679" y="3435"/>
                </a:cubicBezTo>
                <a:lnTo>
                  <a:pt x="3679" y="3435"/>
                </a:lnTo>
                <a:cubicBezTo>
                  <a:pt x="3680" y="3433"/>
                  <a:pt x="3681" y="3431"/>
                  <a:pt x="3683" y="3429"/>
                </a:cubicBezTo>
                <a:lnTo>
                  <a:pt x="3683" y="3429"/>
                </a:lnTo>
                <a:cubicBezTo>
                  <a:pt x="3683" y="3428"/>
                  <a:pt x="3684" y="3428"/>
                  <a:pt x="3685" y="3427"/>
                </a:cubicBezTo>
                <a:lnTo>
                  <a:pt x="3685" y="3427"/>
                </a:lnTo>
                <a:cubicBezTo>
                  <a:pt x="3694" y="3415"/>
                  <a:pt x="3707" y="3402"/>
                  <a:pt x="3720" y="3392"/>
                </a:cubicBezTo>
                <a:lnTo>
                  <a:pt x="3720" y="3392"/>
                </a:lnTo>
                <a:cubicBezTo>
                  <a:pt x="3771" y="3350"/>
                  <a:pt x="3845" y="3328"/>
                  <a:pt x="3927" y="3328"/>
                </a:cubicBezTo>
                <a:lnTo>
                  <a:pt x="3927" y="3328"/>
                </a:lnTo>
                <a:cubicBezTo>
                  <a:pt x="4020" y="3328"/>
                  <a:pt x="4097" y="3355"/>
                  <a:pt x="4147" y="3403"/>
                </a:cubicBezTo>
                <a:lnTo>
                  <a:pt x="4147" y="3403"/>
                </a:lnTo>
                <a:cubicBezTo>
                  <a:pt x="4174" y="3429"/>
                  <a:pt x="4194" y="3460"/>
                  <a:pt x="4206" y="3497"/>
                </a:cubicBezTo>
                <a:lnTo>
                  <a:pt x="4206" y="3497"/>
                </a:lnTo>
                <a:cubicBezTo>
                  <a:pt x="4213" y="3521"/>
                  <a:pt x="4217" y="3547"/>
                  <a:pt x="4217" y="3576"/>
                </a:cubicBezTo>
                <a:lnTo>
                  <a:pt x="4217" y="3576"/>
                </a:lnTo>
                <a:cubicBezTo>
                  <a:pt x="4217" y="3640"/>
                  <a:pt x="4188" y="3733"/>
                  <a:pt x="4140" y="3828"/>
                </a:cubicBezTo>
                <a:lnTo>
                  <a:pt x="4140" y="3828"/>
                </a:lnTo>
                <a:cubicBezTo>
                  <a:pt x="4131" y="3845"/>
                  <a:pt x="4127" y="3864"/>
                  <a:pt x="4128" y="3883"/>
                </a:cubicBezTo>
                <a:lnTo>
                  <a:pt x="8575" y="3883"/>
                </a:lnTo>
                <a:lnTo>
                  <a:pt x="8575" y="2216"/>
                </a:lnTo>
                <a:lnTo>
                  <a:pt x="8575" y="2216"/>
                </a:lnTo>
                <a:cubicBezTo>
                  <a:pt x="8576" y="2216"/>
                  <a:pt x="8577" y="2216"/>
                  <a:pt x="8577" y="2216"/>
                </a:cubicBezTo>
                <a:lnTo>
                  <a:pt x="8577" y="2216"/>
                </a:lnTo>
                <a:cubicBezTo>
                  <a:pt x="8594" y="2216"/>
                  <a:pt x="8613" y="2219"/>
                  <a:pt x="8629" y="2228"/>
                </a:cubicBezTo>
                <a:lnTo>
                  <a:pt x="8629" y="2228"/>
                </a:lnTo>
                <a:cubicBezTo>
                  <a:pt x="8724" y="2276"/>
                  <a:pt x="8818" y="2305"/>
                  <a:pt x="8881" y="2305"/>
                </a:cubicBezTo>
              </a:path>
            </a:pathLst>
          </a:custGeom>
          <a:solidFill>
            <a:schemeClr val="accent1"/>
          </a:solidFill>
          <a:ln>
            <a:noFill/>
          </a:ln>
          <a:effectLst/>
        </p:spPr>
        <p:txBody>
          <a:bodyPr wrap="none" anchor="ctr"/>
          <a:lstStyle/>
          <a:p>
            <a:endParaRPr lang="en-US" sz="3265" dirty="0"/>
          </a:p>
        </p:txBody>
      </p:sp>
      <p:sp>
        <p:nvSpPr>
          <p:cNvPr id="40" name="Freeform 4">
            <a:extLst>
              <a:ext uri="{FF2B5EF4-FFF2-40B4-BE49-F238E27FC236}">
                <a16:creationId xmlns:a16="http://schemas.microsoft.com/office/drawing/2014/main" id="{1219BE22-0BBB-D4A2-CFE7-21C032D87CCF}"/>
              </a:ext>
            </a:extLst>
          </p:cNvPr>
          <p:cNvSpPr>
            <a:spLocks noChangeArrowheads="1"/>
          </p:cNvSpPr>
          <p:nvPr/>
        </p:nvSpPr>
        <p:spPr bwMode="auto">
          <a:xfrm>
            <a:off x="1377370" y="3465068"/>
            <a:ext cx="4718630" cy="2443011"/>
          </a:xfrm>
          <a:custGeom>
            <a:avLst/>
            <a:gdLst>
              <a:gd name="T0" fmla="*/ 8513 w 8576"/>
              <a:gd name="T1" fmla="*/ 2816 h 4440"/>
              <a:gd name="T2" fmla="*/ 8261 w 8576"/>
              <a:gd name="T3" fmla="*/ 2889 h 4440"/>
              <a:gd name="T4" fmla="*/ 8247 w 8576"/>
              <a:gd name="T5" fmla="*/ 2889 h 4440"/>
              <a:gd name="T6" fmla="*/ 8137 w 8576"/>
              <a:gd name="T7" fmla="*/ 2858 h 4440"/>
              <a:gd name="T8" fmla="*/ 8136 w 8576"/>
              <a:gd name="T9" fmla="*/ 2857 h 4440"/>
              <a:gd name="T10" fmla="*/ 8128 w 8576"/>
              <a:gd name="T11" fmla="*/ 2852 h 4440"/>
              <a:gd name="T12" fmla="*/ 8125 w 8576"/>
              <a:gd name="T13" fmla="*/ 2851 h 4440"/>
              <a:gd name="T14" fmla="*/ 8120 w 8576"/>
              <a:gd name="T15" fmla="*/ 2847 h 4440"/>
              <a:gd name="T16" fmla="*/ 8114 w 8576"/>
              <a:gd name="T17" fmla="*/ 2843 h 4440"/>
              <a:gd name="T18" fmla="*/ 8112 w 8576"/>
              <a:gd name="T19" fmla="*/ 2841 h 4440"/>
              <a:gd name="T20" fmla="*/ 8077 w 8576"/>
              <a:gd name="T21" fmla="*/ 2806 h 4440"/>
              <a:gd name="T22" fmla="*/ 8013 w 8576"/>
              <a:gd name="T23" fmla="*/ 2599 h 4440"/>
              <a:gd name="T24" fmla="*/ 8089 w 8576"/>
              <a:gd name="T25" fmla="*/ 2378 h 4440"/>
              <a:gd name="T26" fmla="*/ 8182 w 8576"/>
              <a:gd name="T27" fmla="*/ 2320 h 4440"/>
              <a:gd name="T28" fmla="*/ 8261 w 8576"/>
              <a:gd name="T29" fmla="*/ 2308 h 4440"/>
              <a:gd name="T30" fmla="*/ 8512 w 8576"/>
              <a:gd name="T31" fmla="*/ 2385 h 4440"/>
              <a:gd name="T32" fmla="*/ 8575 w 8576"/>
              <a:gd name="T33" fmla="*/ 555 h 4440"/>
              <a:gd name="T34" fmla="*/ 4128 w 8576"/>
              <a:gd name="T35" fmla="*/ 555 h 4440"/>
              <a:gd name="T36" fmla="*/ 4140 w 8576"/>
              <a:gd name="T37" fmla="*/ 500 h 4440"/>
              <a:gd name="T38" fmla="*/ 4217 w 8576"/>
              <a:gd name="T39" fmla="*/ 248 h 4440"/>
              <a:gd name="T40" fmla="*/ 4206 w 8576"/>
              <a:gd name="T41" fmla="*/ 169 h 4440"/>
              <a:gd name="T42" fmla="*/ 4147 w 8576"/>
              <a:gd name="T43" fmla="*/ 75 h 4440"/>
              <a:gd name="T44" fmla="*/ 3927 w 8576"/>
              <a:gd name="T45" fmla="*/ 0 h 4440"/>
              <a:gd name="T46" fmla="*/ 3720 w 8576"/>
              <a:gd name="T47" fmla="*/ 64 h 4440"/>
              <a:gd name="T48" fmla="*/ 3685 w 8576"/>
              <a:gd name="T49" fmla="*/ 99 h 4440"/>
              <a:gd name="T50" fmla="*/ 3683 w 8576"/>
              <a:gd name="T51" fmla="*/ 101 h 4440"/>
              <a:gd name="T52" fmla="*/ 3679 w 8576"/>
              <a:gd name="T53" fmla="*/ 107 h 4440"/>
              <a:gd name="T54" fmla="*/ 3675 w 8576"/>
              <a:gd name="T55" fmla="*/ 112 h 4440"/>
              <a:gd name="T56" fmla="*/ 3673 w 8576"/>
              <a:gd name="T57" fmla="*/ 115 h 4440"/>
              <a:gd name="T58" fmla="*/ 3668 w 8576"/>
              <a:gd name="T59" fmla="*/ 123 h 4440"/>
              <a:gd name="T60" fmla="*/ 3668 w 8576"/>
              <a:gd name="T61" fmla="*/ 124 h 4440"/>
              <a:gd name="T62" fmla="*/ 3636 w 8576"/>
              <a:gd name="T63" fmla="*/ 234 h 4440"/>
              <a:gd name="T64" fmla="*/ 3636 w 8576"/>
              <a:gd name="T65" fmla="*/ 248 h 4440"/>
              <a:gd name="T66" fmla="*/ 3709 w 8576"/>
              <a:gd name="T67" fmla="*/ 500 h 4440"/>
              <a:gd name="T68" fmla="*/ 0 w 8576"/>
              <a:gd name="T69" fmla="*/ 555 h 4440"/>
              <a:gd name="T70" fmla="*/ 0 w 8576"/>
              <a:gd name="T71" fmla="*/ 3598 h 4440"/>
              <a:gd name="T72" fmla="*/ 8575 w 8576"/>
              <a:gd name="T73" fmla="*/ 4439 h 4440"/>
              <a:gd name="T74" fmla="*/ 8575 w 8576"/>
              <a:gd name="T75" fmla="*/ 2805 h 4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76" h="4440">
                <a:moveTo>
                  <a:pt x="8513" y="2816"/>
                </a:moveTo>
                <a:lnTo>
                  <a:pt x="8513" y="2816"/>
                </a:lnTo>
                <a:cubicBezTo>
                  <a:pt x="8420" y="2862"/>
                  <a:pt x="8326" y="2889"/>
                  <a:pt x="8261" y="2889"/>
                </a:cubicBezTo>
                <a:lnTo>
                  <a:pt x="8261" y="2889"/>
                </a:lnTo>
                <a:cubicBezTo>
                  <a:pt x="8256" y="2889"/>
                  <a:pt x="8251" y="2889"/>
                  <a:pt x="8247" y="2889"/>
                </a:cubicBezTo>
                <a:lnTo>
                  <a:pt x="8247" y="2889"/>
                </a:lnTo>
                <a:cubicBezTo>
                  <a:pt x="8205" y="2887"/>
                  <a:pt x="8169" y="2876"/>
                  <a:pt x="8137" y="2858"/>
                </a:cubicBezTo>
                <a:lnTo>
                  <a:pt x="8137" y="2858"/>
                </a:lnTo>
                <a:cubicBezTo>
                  <a:pt x="8137" y="2857"/>
                  <a:pt x="8136" y="2857"/>
                  <a:pt x="8136" y="2857"/>
                </a:cubicBezTo>
                <a:lnTo>
                  <a:pt x="8136" y="2857"/>
                </a:lnTo>
                <a:cubicBezTo>
                  <a:pt x="8134" y="2856"/>
                  <a:pt x="8131" y="2854"/>
                  <a:pt x="8128" y="2852"/>
                </a:cubicBezTo>
                <a:lnTo>
                  <a:pt x="8128" y="2852"/>
                </a:lnTo>
                <a:cubicBezTo>
                  <a:pt x="8128" y="2852"/>
                  <a:pt x="8126" y="2851"/>
                  <a:pt x="8125" y="2851"/>
                </a:cubicBezTo>
                <a:lnTo>
                  <a:pt x="8125" y="2851"/>
                </a:lnTo>
                <a:cubicBezTo>
                  <a:pt x="8123" y="2849"/>
                  <a:pt x="8122" y="2848"/>
                  <a:pt x="8120" y="2847"/>
                </a:cubicBezTo>
                <a:lnTo>
                  <a:pt x="8120" y="2847"/>
                </a:lnTo>
                <a:cubicBezTo>
                  <a:pt x="8118" y="2846"/>
                  <a:pt x="8116" y="2844"/>
                  <a:pt x="8114" y="2843"/>
                </a:cubicBezTo>
                <a:lnTo>
                  <a:pt x="8114" y="2843"/>
                </a:lnTo>
                <a:cubicBezTo>
                  <a:pt x="8113" y="2842"/>
                  <a:pt x="8113" y="2841"/>
                  <a:pt x="8112" y="2841"/>
                </a:cubicBezTo>
                <a:lnTo>
                  <a:pt x="8112" y="2841"/>
                </a:lnTo>
                <a:cubicBezTo>
                  <a:pt x="8100" y="2830"/>
                  <a:pt x="8087" y="2819"/>
                  <a:pt x="8077" y="2806"/>
                </a:cubicBezTo>
                <a:lnTo>
                  <a:pt x="8077" y="2806"/>
                </a:lnTo>
                <a:cubicBezTo>
                  <a:pt x="8035" y="2755"/>
                  <a:pt x="8013" y="2681"/>
                  <a:pt x="8013" y="2599"/>
                </a:cubicBezTo>
                <a:lnTo>
                  <a:pt x="8013" y="2599"/>
                </a:lnTo>
                <a:cubicBezTo>
                  <a:pt x="8013" y="2505"/>
                  <a:pt x="8040" y="2429"/>
                  <a:pt x="8089" y="2378"/>
                </a:cubicBezTo>
                <a:lnTo>
                  <a:pt x="8089" y="2378"/>
                </a:lnTo>
                <a:cubicBezTo>
                  <a:pt x="8114" y="2351"/>
                  <a:pt x="8145" y="2331"/>
                  <a:pt x="8182" y="2320"/>
                </a:cubicBezTo>
                <a:lnTo>
                  <a:pt x="8182" y="2320"/>
                </a:lnTo>
                <a:cubicBezTo>
                  <a:pt x="8206" y="2312"/>
                  <a:pt x="8232" y="2308"/>
                  <a:pt x="8261" y="2308"/>
                </a:cubicBezTo>
                <a:lnTo>
                  <a:pt x="8261" y="2308"/>
                </a:lnTo>
                <a:cubicBezTo>
                  <a:pt x="8325" y="2308"/>
                  <a:pt x="8419" y="2337"/>
                  <a:pt x="8512" y="2385"/>
                </a:cubicBezTo>
                <a:lnTo>
                  <a:pt x="8512" y="2385"/>
                </a:lnTo>
                <a:cubicBezTo>
                  <a:pt x="8532" y="2396"/>
                  <a:pt x="8554" y="2399"/>
                  <a:pt x="8575" y="2397"/>
                </a:cubicBezTo>
                <a:lnTo>
                  <a:pt x="8575" y="555"/>
                </a:lnTo>
                <a:lnTo>
                  <a:pt x="4128" y="555"/>
                </a:lnTo>
                <a:lnTo>
                  <a:pt x="4128" y="555"/>
                </a:lnTo>
                <a:cubicBezTo>
                  <a:pt x="4127" y="536"/>
                  <a:pt x="4131" y="517"/>
                  <a:pt x="4140" y="500"/>
                </a:cubicBezTo>
                <a:lnTo>
                  <a:pt x="4140" y="500"/>
                </a:lnTo>
                <a:cubicBezTo>
                  <a:pt x="4188" y="405"/>
                  <a:pt x="4217" y="312"/>
                  <a:pt x="4217" y="248"/>
                </a:cubicBezTo>
                <a:lnTo>
                  <a:pt x="4217" y="248"/>
                </a:lnTo>
                <a:cubicBezTo>
                  <a:pt x="4217" y="219"/>
                  <a:pt x="4213" y="193"/>
                  <a:pt x="4206" y="169"/>
                </a:cubicBezTo>
                <a:lnTo>
                  <a:pt x="4206" y="169"/>
                </a:lnTo>
                <a:cubicBezTo>
                  <a:pt x="4194" y="132"/>
                  <a:pt x="4174" y="101"/>
                  <a:pt x="4147" y="75"/>
                </a:cubicBezTo>
                <a:lnTo>
                  <a:pt x="4147" y="75"/>
                </a:lnTo>
                <a:cubicBezTo>
                  <a:pt x="4097" y="27"/>
                  <a:pt x="4020" y="0"/>
                  <a:pt x="3927" y="0"/>
                </a:cubicBezTo>
                <a:lnTo>
                  <a:pt x="3927" y="0"/>
                </a:lnTo>
                <a:cubicBezTo>
                  <a:pt x="3845" y="0"/>
                  <a:pt x="3771" y="22"/>
                  <a:pt x="3720" y="64"/>
                </a:cubicBezTo>
                <a:lnTo>
                  <a:pt x="3720" y="64"/>
                </a:lnTo>
                <a:cubicBezTo>
                  <a:pt x="3707" y="74"/>
                  <a:pt x="3694" y="87"/>
                  <a:pt x="3685" y="99"/>
                </a:cubicBezTo>
                <a:lnTo>
                  <a:pt x="3685" y="99"/>
                </a:lnTo>
                <a:cubicBezTo>
                  <a:pt x="3684" y="100"/>
                  <a:pt x="3683" y="100"/>
                  <a:pt x="3683" y="101"/>
                </a:cubicBezTo>
                <a:lnTo>
                  <a:pt x="3683" y="101"/>
                </a:lnTo>
                <a:cubicBezTo>
                  <a:pt x="3681" y="103"/>
                  <a:pt x="3680" y="105"/>
                  <a:pt x="3679" y="107"/>
                </a:cubicBezTo>
                <a:lnTo>
                  <a:pt x="3679" y="107"/>
                </a:lnTo>
                <a:cubicBezTo>
                  <a:pt x="3677" y="109"/>
                  <a:pt x="3676" y="110"/>
                  <a:pt x="3675" y="112"/>
                </a:cubicBezTo>
                <a:lnTo>
                  <a:pt x="3675" y="112"/>
                </a:lnTo>
                <a:cubicBezTo>
                  <a:pt x="3674" y="113"/>
                  <a:pt x="3674" y="115"/>
                  <a:pt x="3673" y="115"/>
                </a:cubicBezTo>
                <a:lnTo>
                  <a:pt x="3673" y="115"/>
                </a:lnTo>
                <a:cubicBezTo>
                  <a:pt x="3671" y="118"/>
                  <a:pt x="3669" y="121"/>
                  <a:pt x="3668" y="123"/>
                </a:cubicBezTo>
                <a:lnTo>
                  <a:pt x="3668" y="123"/>
                </a:lnTo>
                <a:lnTo>
                  <a:pt x="3668" y="124"/>
                </a:lnTo>
                <a:lnTo>
                  <a:pt x="3668" y="124"/>
                </a:lnTo>
                <a:cubicBezTo>
                  <a:pt x="3649" y="156"/>
                  <a:pt x="3638" y="192"/>
                  <a:pt x="3636" y="234"/>
                </a:cubicBezTo>
                <a:lnTo>
                  <a:pt x="3636" y="234"/>
                </a:lnTo>
                <a:cubicBezTo>
                  <a:pt x="3636" y="238"/>
                  <a:pt x="3636" y="243"/>
                  <a:pt x="3636" y="248"/>
                </a:cubicBezTo>
                <a:lnTo>
                  <a:pt x="3636" y="248"/>
                </a:lnTo>
                <a:cubicBezTo>
                  <a:pt x="3636" y="313"/>
                  <a:pt x="3663" y="408"/>
                  <a:pt x="3709" y="500"/>
                </a:cubicBezTo>
                <a:lnTo>
                  <a:pt x="3709" y="500"/>
                </a:lnTo>
                <a:cubicBezTo>
                  <a:pt x="3718" y="518"/>
                  <a:pt x="3721" y="536"/>
                  <a:pt x="3721" y="555"/>
                </a:cubicBezTo>
                <a:lnTo>
                  <a:pt x="0" y="555"/>
                </a:lnTo>
                <a:lnTo>
                  <a:pt x="0" y="3598"/>
                </a:lnTo>
                <a:lnTo>
                  <a:pt x="0" y="3598"/>
                </a:lnTo>
                <a:cubicBezTo>
                  <a:pt x="0" y="4062"/>
                  <a:pt x="377" y="4439"/>
                  <a:pt x="842" y="4439"/>
                </a:cubicBezTo>
                <a:lnTo>
                  <a:pt x="8575" y="4439"/>
                </a:lnTo>
                <a:lnTo>
                  <a:pt x="8575" y="2805"/>
                </a:lnTo>
                <a:lnTo>
                  <a:pt x="8575" y="2805"/>
                </a:lnTo>
                <a:cubicBezTo>
                  <a:pt x="8554" y="2803"/>
                  <a:pt x="8533" y="2807"/>
                  <a:pt x="8513" y="2816"/>
                </a:cubicBezTo>
              </a:path>
            </a:pathLst>
          </a:custGeom>
          <a:solidFill>
            <a:schemeClr val="accent4"/>
          </a:solidFill>
          <a:ln>
            <a:noFill/>
          </a:ln>
          <a:effectLst/>
        </p:spPr>
        <p:txBody>
          <a:bodyPr wrap="none" anchor="ctr"/>
          <a:lstStyle/>
          <a:p>
            <a:endParaRPr lang="en-US" sz="3265"/>
          </a:p>
        </p:txBody>
      </p:sp>
      <p:sp>
        <p:nvSpPr>
          <p:cNvPr id="41" name="Freeform 5">
            <a:extLst>
              <a:ext uri="{FF2B5EF4-FFF2-40B4-BE49-F238E27FC236}">
                <a16:creationId xmlns:a16="http://schemas.microsoft.com/office/drawing/2014/main" id="{8271BBFF-D4CE-D0D2-53E5-6C6B3A949A97}"/>
              </a:ext>
            </a:extLst>
          </p:cNvPr>
          <p:cNvSpPr>
            <a:spLocks noChangeArrowheads="1"/>
          </p:cNvSpPr>
          <p:nvPr/>
        </p:nvSpPr>
        <p:spPr bwMode="auto">
          <a:xfrm>
            <a:off x="5785467" y="3768321"/>
            <a:ext cx="5026734" cy="2137333"/>
          </a:xfrm>
          <a:custGeom>
            <a:avLst/>
            <a:gdLst>
              <a:gd name="T0" fmla="*/ 4855 w 9139"/>
              <a:gd name="T1" fmla="*/ 0 h 3885"/>
              <a:gd name="T2" fmla="*/ 4867 w 9139"/>
              <a:gd name="T3" fmla="*/ 59 h 3885"/>
              <a:gd name="T4" fmla="*/ 4939 w 9139"/>
              <a:gd name="T5" fmla="*/ 312 h 3885"/>
              <a:gd name="T6" fmla="*/ 4939 w 9139"/>
              <a:gd name="T7" fmla="*/ 326 h 3885"/>
              <a:gd name="T8" fmla="*/ 4908 w 9139"/>
              <a:gd name="T9" fmla="*/ 435 h 3885"/>
              <a:gd name="T10" fmla="*/ 4908 w 9139"/>
              <a:gd name="T11" fmla="*/ 436 h 3885"/>
              <a:gd name="T12" fmla="*/ 4903 w 9139"/>
              <a:gd name="T13" fmla="*/ 444 h 3885"/>
              <a:gd name="T14" fmla="*/ 4901 w 9139"/>
              <a:gd name="T15" fmla="*/ 447 h 3885"/>
              <a:gd name="T16" fmla="*/ 4897 w 9139"/>
              <a:gd name="T17" fmla="*/ 452 h 3885"/>
              <a:gd name="T18" fmla="*/ 4893 w 9139"/>
              <a:gd name="T19" fmla="*/ 458 h 3885"/>
              <a:gd name="T20" fmla="*/ 4891 w 9139"/>
              <a:gd name="T21" fmla="*/ 460 h 3885"/>
              <a:gd name="T22" fmla="*/ 4856 w 9139"/>
              <a:gd name="T23" fmla="*/ 495 h 3885"/>
              <a:gd name="T24" fmla="*/ 4649 w 9139"/>
              <a:gd name="T25" fmla="*/ 560 h 3885"/>
              <a:gd name="T26" fmla="*/ 4428 w 9139"/>
              <a:gd name="T27" fmla="*/ 484 h 3885"/>
              <a:gd name="T28" fmla="*/ 4370 w 9139"/>
              <a:gd name="T29" fmla="*/ 391 h 3885"/>
              <a:gd name="T30" fmla="*/ 4358 w 9139"/>
              <a:gd name="T31" fmla="*/ 312 h 3885"/>
              <a:gd name="T32" fmla="*/ 4436 w 9139"/>
              <a:gd name="T33" fmla="*/ 60 h 3885"/>
              <a:gd name="T34" fmla="*/ 564 w 9139"/>
              <a:gd name="T35" fmla="*/ 0 h 3885"/>
              <a:gd name="T36" fmla="*/ 564 w 9139"/>
              <a:gd name="T37" fmla="*/ 1842 h 3885"/>
              <a:gd name="T38" fmla="*/ 562 w 9139"/>
              <a:gd name="T39" fmla="*/ 1842 h 3885"/>
              <a:gd name="T40" fmla="*/ 499 w 9139"/>
              <a:gd name="T41" fmla="*/ 1830 h 3885"/>
              <a:gd name="T42" fmla="*/ 248 w 9139"/>
              <a:gd name="T43" fmla="*/ 1753 h 3885"/>
              <a:gd name="T44" fmla="*/ 169 w 9139"/>
              <a:gd name="T45" fmla="*/ 1765 h 3885"/>
              <a:gd name="T46" fmla="*/ 76 w 9139"/>
              <a:gd name="T47" fmla="*/ 1823 h 3885"/>
              <a:gd name="T48" fmla="*/ 0 w 9139"/>
              <a:gd name="T49" fmla="*/ 2044 h 3885"/>
              <a:gd name="T50" fmla="*/ 64 w 9139"/>
              <a:gd name="T51" fmla="*/ 2251 h 3885"/>
              <a:gd name="T52" fmla="*/ 99 w 9139"/>
              <a:gd name="T53" fmla="*/ 2286 h 3885"/>
              <a:gd name="T54" fmla="*/ 101 w 9139"/>
              <a:gd name="T55" fmla="*/ 2288 h 3885"/>
              <a:gd name="T56" fmla="*/ 107 w 9139"/>
              <a:gd name="T57" fmla="*/ 2292 h 3885"/>
              <a:gd name="T58" fmla="*/ 112 w 9139"/>
              <a:gd name="T59" fmla="*/ 2296 h 3885"/>
              <a:gd name="T60" fmla="*/ 115 w 9139"/>
              <a:gd name="T61" fmla="*/ 2297 h 3885"/>
              <a:gd name="T62" fmla="*/ 123 w 9139"/>
              <a:gd name="T63" fmla="*/ 2302 h 3885"/>
              <a:gd name="T64" fmla="*/ 124 w 9139"/>
              <a:gd name="T65" fmla="*/ 2303 h 3885"/>
              <a:gd name="T66" fmla="*/ 234 w 9139"/>
              <a:gd name="T67" fmla="*/ 2334 h 3885"/>
              <a:gd name="T68" fmla="*/ 248 w 9139"/>
              <a:gd name="T69" fmla="*/ 2334 h 3885"/>
              <a:gd name="T70" fmla="*/ 500 w 9139"/>
              <a:gd name="T71" fmla="*/ 2261 h 3885"/>
              <a:gd name="T72" fmla="*/ 562 w 9139"/>
              <a:gd name="T73" fmla="*/ 2250 h 3885"/>
              <a:gd name="T74" fmla="*/ 564 w 9139"/>
              <a:gd name="T75" fmla="*/ 3884 h 3885"/>
              <a:gd name="T76" fmla="*/ 8296 w 9139"/>
              <a:gd name="T77" fmla="*/ 3884 h 3885"/>
              <a:gd name="T78" fmla="*/ 9138 w 9139"/>
              <a:gd name="T79" fmla="*/ 0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39" h="3885">
                <a:moveTo>
                  <a:pt x="4855" y="0"/>
                </a:moveTo>
                <a:lnTo>
                  <a:pt x="4855" y="0"/>
                </a:lnTo>
                <a:cubicBezTo>
                  <a:pt x="4854" y="20"/>
                  <a:pt x="4858" y="40"/>
                  <a:pt x="4867" y="59"/>
                </a:cubicBezTo>
                <a:lnTo>
                  <a:pt x="4867" y="59"/>
                </a:lnTo>
                <a:cubicBezTo>
                  <a:pt x="4913" y="152"/>
                  <a:pt x="4939" y="246"/>
                  <a:pt x="4939" y="312"/>
                </a:cubicBezTo>
                <a:lnTo>
                  <a:pt x="4939" y="312"/>
                </a:lnTo>
                <a:cubicBezTo>
                  <a:pt x="4939" y="316"/>
                  <a:pt x="4939" y="321"/>
                  <a:pt x="4939" y="326"/>
                </a:cubicBezTo>
                <a:lnTo>
                  <a:pt x="4939" y="326"/>
                </a:lnTo>
                <a:cubicBezTo>
                  <a:pt x="4938" y="367"/>
                  <a:pt x="4927" y="403"/>
                  <a:pt x="4908" y="435"/>
                </a:cubicBezTo>
                <a:lnTo>
                  <a:pt x="4908" y="435"/>
                </a:lnTo>
                <a:cubicBezTo>
                  <a:pt x="4908" y="436"/>
                  <a:pt x="4908" y="436"/>
                  <a:pt x="4908" y="436"/>
                </a:cubicBezTo>
                <a:lnTo>
                  <a:pt x="4908" y="436"/>
                </a:lnTo>
                <a:cubicBezTo>
                  <a:pt x="4906" y="439"/>
                  <a:pt x="4905" y="441"/>
                  <a:pt x="4903" y="444"/>
                </a:cubicBezTo>
                <a:lnTo>
                  <a:pt x="4903" y="444"/>
                </a:lnTo>
                <a:cubicBezTo>
                  <a:pt x="4902" y="445"/>
                  <a:pt x="4902" y="446"/>
                  <a:pt x="4901" y="447"/>
                </a:cubicBezTo>
                <a:lnTo>
                  <a:pt x="4901" y="447"/>
                </a:lnTo>
                <a:cubicBezTo>
                  <a:pt x="4900" y="449"/>
                  <a:pt x="4898" y="451"/>
                  <a:pt x="4897" y="452"/>
                </a:cubicBezTo>
                <a:lnTo>
                  <a:pt x="4897" y="452"/>
                </a:lnTo>
                <a:cubicBezTo>
                  <a:pt x="4896" y="454"/>
                  <a:pt x="4894" y="456"/>
                  <a:pt x="4893" y="458"/>
                </a:cubicBezTo>
                <a:lnTo>
                  <a:pt x="4893" y="458"/>
                </a:lnTo>
                <a:cubicBezTo>
                  <a:pt x="4892" y="459"/>
                  <a:pt x="4892" y="460"/>
                  <a:pt x="4891" y="460"/>
                </a:cubicBezTo>
                <a:lnTo>
                  <a:pt x="4891" y="460"/>
                </a:lnTo>
                <a:cubicBezTo>
                  <a:pt x="4881" y="473"/>
                  <a:pt x="4870" y="485"/>
                  <a:pt x="4856" y="495"/>
                </a:cubicBezTo>
                <a:lnTo>
                  <a:pt x="4856" y="495"/>
                </a:lnTo>
                <a:cubicBezTo>
                  <a:pt x="4805" y="537"/>
                  <a:pt x="4732" y="560"/>
                  <a:pt x="4649" y="560"/>
                </a:cubicBezTo>
                <a:lnTo>
                  <a:pt x="4649" y="560"/>
                </a:lnTo>
                <a:cubicBezTo>
                  <a:pt x="4555" y="560"/>
                  <a:pt x="4479" y="533"/>
                  <a:pt x="4428" y="484"/>
                </a:cubicBezTo>
                <a:lnTo>
                  <a:pt x="4428" y="484"/>
                </a:lnTo>
                <a:cubicBezTo>
                  <a:pt x="4401" y="458"/>
                  <a:pt x="4382" y="427"/>
                  <a:pt x="4370" y="391"/>
                </a:cubicBezTo>
                <a:lnTo>
                  <a:pt x="4370" y="391"/>
                </a:lnTo>
                <a:cubicBezTo>
                  <a:pt x="4363" y="366"/>
                  <a:pt x="4358" y="340"/>
                  <a:pt x="4358" y="312"/>
                </a:cubicBezTo>
                <a:lnTo>
                  <a:pt x="4358" y="312"/>
                </a:lnTo>
                <a:cubicBezTo>
                  <a:pt x="4358" y="248"/>
                  <a:pt x="4387" y="154"/>
                  <a:pt x="4436" y="60"/>
                </a:cubicBezTo>
                <a:lnTo>
                  <a:pt x="4436" y="60"/>
                </a:lnTo>
                <a:cubicBezTo>
                  <a:pt x="4445" y="41"/>
                  <a:pt x="4449" y="21"/>
                  <a:pt x="4448" y="0"/>
                </a:cubicBezTo>
                <a:lnTo>
                  <a:pt x="564" y="0"/>
                </a:lnTo>
                <a:lnTo>
                  <a:pt x="564" y="1842"/>
                </a:lnTo>
                <a:lnTo>
                  <a:pt x="564" y="1842"/>
                </a:lnTo>
                <a:cubicBezTo>
                  <a:pt x="564" y="1842"/>
                  <a:pt x="563" y="1842"/>
                  <a:pt x="562" y="1842"/>
                </a:cubicBezTo>
                <a:lnTo>
                  <a:pt x="562" y="1842"/>
                </a:lnTo>
                <a:cubicBezTo>
                  <a:pt x="541" y="1844"/>
                  <a:pt x="519" y="1841"/>
                  <a:pt x="499" y="1830"/>
                </a:cubicBezTo>
                <a:lnTo>
                  <a:pt x="499" y="1830"/>
                </a:lnTo>
                <a:cubicBezTo>
                  <a:pt x="406" y="1782"/>
                  <a:pt x="312" y="1753"/>
                  <a:pt x="248" y="1753"/>
                </a:cubicBezTo>
                <a:lnTo>
                  <a:pt x="248" y="1753"/>
                </a:lnTo>
                <a:cubicBezTo>
                  <a:pt x="219" y="1753"/>
                  <a:pt x="193" y="1757"/>
                  <a:pt x="169" y="1765"/>
                </a:cubicBezTo>
                <a:lnTo>
                  <a:pt x="169" y="1765"/>
                </a:lnTo>
                <a:cubicBezTo>
                  <a:pt x="132" y="1776"/>
                  <a:pt x="101" y="1796"/>
                  <a:pt x="76" y="1823"/>
                </a:cubicBezTo>
                <a:lnTo>
                  <a:pt x="76" y="1823"/>
                </a:lnTo>
                <a:cubicBezTo>
                  <a:pt x="27" y="1874"/>
                  <a:pt x="0" y="1950"/>
                  <a:pt x="0" y="2044"/>
                </a:cubicBezTo>
                <a:lnTo>
                  <a:pt x="0" y="2044"/>
                </a:lnTo>
                <a:cubicBezTo>
                  <a:pt x="0" y="2126"/>
                  <a:pt x="22" y="2200"/>
                  <a:pt x="64" y="2251"/>
                </a:cubicBezTo>
                <a:lnTo>
                  <a:pt x="64" y="2251"/>
                </a:lnTo>
                <a:cubicBezTo>
                  <a:pt x="74" y="2264"/>
                  <a:pt x="87" y="2275"/>
                  <a:pt x="99" y="2286"/>
                </a:cubicBezTo>
                <a:lnTo>
                  <a:pt x="99" y="2286"/>
                </a:lnTo>
                <a:cubicBezTo>
                  <a:pt x="100" y="2286"/>
                  <a:pt x="100" y="2287"/>
                  <a:pt x="101" y="2288"/>
                </a:cubicBezTo>
                <a:lnTo>
                  <a:pt x="101" y="2288"/>
                </a:lnTo>
                <a:cubicBezTo>
                  <a:pt x="103" y="2289"/>
                  <a:pt x="105" y="2291"/>
                  <a:pt x="107" y="2292"/>
                </a:cubicBezTo>
                <a:lnTo>
                  <a:pt x="107" y="2292"/>
                </a:lnTo>
                <a:cubicBezTo>
                  <a:pt x="109" y="2293"/>
                  <a:pt x="110" y="2294"/>
                  <a:pt x="112" y="2296"/>
                </a:cubicBezTo>
                <a:lnTo>
                  <a:pt x="112" y="2296"/>
                </a:lnTo>
                <a:cubicBezTo>
                  <a:pt x="113" y="2296"/>
                  <a:pt x="115" y="2297"/>
                  <a:pt x="115" y="2297"/>
                </a:cubicBezTo>
                <a:lnTo>
                  <a:pt x="115" y="2297"/>
                </a:lnTo>
                <a:cubicBezTo>
                  <a:pt x="118" y="2299"/>
                  <a:pt x="121" y="2301"/>
                  <a:pt x="123" y="2302"/>
                </a:cubicBezTo>
                <a:lnTo>
                  <a:pt x="123" y="2302"/>
                </a:lnTo>
                <a:cubicBezTo>
                  <a:pt x="123" y="2302"/>
                  <a:pt x="124" y="2302"/>
                  <a:pt x="124" y="2303"/>
                </a:cubicBezTo>
                <a:lnTo>
                  <a:pt x="124" y="2303"/>
                </a:lnTo>
                <a:cubicBezTo>
                  <a:pt x="156" y="2321"/>
                  <a:pt x="192" y="2332"/>
                  <a:pt x="234" y="2334"/>
                </a:cubicBezTo>
                <a:lnTo>
                  <a:pt x="234" y="2334"/>
                </a:lnTo>
                <a:cubicBezTo>
                  <a:pt x="238" y="2334"/>
                  <a:pt x="243" y="2334"/>
                  <a:pt x="248" y="2334"/>
                </a:cubicBezTo>
                <a:lnTo>
                  <a:pt x="248" y="2334"/>
                </a:lnTo>
                <a:cubicBezTo>
                  <a:pt x="313" y="2334"/>
                  <a:pt x="407" y="2307"/>
                  <a:pt x="500" y="2261"/>
                </a:cubicBezTo>
                <a:lnTo>
                  <a:pt x="500" y="2261"/>
                </a:lnTo>
                <a:cubicBezTo>
                  <a:pt x="520" y="2252"/>
                  <a:pt x="541" y="2248"/>
                  <a:pt x="562" y="2250"/>
                </a:cubicBezTo>
                <a:lnTo>
                  <a:pt x="562" y="2250"/>
                </a:lnTo>
                <a:cubicBezTo>
                  <a:pt x="563" y="2250"/>
                  <a:pt x="564" y="2250"/>
                  <a:pt x="564" y="2250"/>
                </a:cubicBezTo>
                <a:lnTo>
                  <a:pt x="564" y="3884"/>
                </a:lnTo>
                <a:lnTo>
                  <a:pt x="8296" y="3884"/>
                </a:lnTo>
                <a:lnTo>
                  <a:pt x="8296" y="3884"/>
                </a:lnTo>
                <a:cubicBezTo>
                  <a:pt x="8761" y="3884"/>
                  <a:pt x="9138" y="3507"/>
                  <a:pt x="9138" y="3043"/>
                </a:cubicBezTo>
                <a:lnTo>
                  <a:pt x="9138" y="0"/>
                </a:lnTo>
                <a:lnTo>
                  <a:pt x="4855" y="0"/>
                </a:lnTo>
              </a:path>
            </a:pathLst>
          </a:custGeom>
          <a:solidFill>
            <a:schemeClr val="accent3"/>
          </a:solidFill>
          <a:ln>
            <a:noFill/>
          </a:ln>
          <a:effectLst/>
        </p:spPr>
        <p:txBody>
          <a:bodyPr wrap="none" anchor="ctr"/>
          <a:lstStyle/>
          <a:p>
            <a:endParaRPr lang="en-US" sz="3265" dirty="0"/>
          </a:p>
        </p:txBody>
      </p:sp>
      <p:sp>
        <p:nvSpPr>
          <p:cNvPr id="62" name="TextBox 61">
            <a:extLst>
              <a:ext uri="{FF2B5EF4-FFF2-40B4-BE49-F238E27FC236}">
                <a16:creationId xmlns:a16="http://schemas.microsoft.com/office/drawing/2014/main" id="{8D0C4FA1-723A-F6BA-99EF-03302BC91AAD}"/>
              </a:ext>
            </a:extLst>
          </p:cNvPr>
          <p:cNvSpPr txBox="1"/>
          <p:nvPr/>
        </p:nvSpPr>
        <p:spPr>
          <a:xfrm>
            <a:off x="1680625" y="2213416"/>
            <a:ext cx="2560320" cy="1222514"/>
          </a:xfrm>
          <a:prstGeom prst="rect">
            <a:avLst/>
          </a:prstGeom>
          <a:noFill/>
        </p:spPr>
        <p:txBody>
          <a:bodyPr wrap="square" rtlCol="0" anchor="t">
            <a:spAutoFit/>
          </a:bodyPr>
          <a:lstStyle/>
          <a:p>
            <a:pPr>
              <a:lnSpc>
                <a:spcPts val="1800"/>
              </a:lnSpc>
            </a:pPr>
            <a:r>
              <a:rPr lang="en-US" sz="1000" dirty="0">
                <a:solidFill>
                  <a:schemeClr val="bg1"/>
                </a:solidFill>
              </a:rPr>
              <a:t>Insights are single-page documents that summarize information on a single concept. These documents typically pertain to a single health indicator, table, map, or figure. Insights are published monthly on the health atlas.</a:t>
            </a:r>
            <a:endParaRPr lang="en-US" sz="1000" spc="-15" dirty="0">
              <a:solidFill>
                <a:schemeClr val="bg1"/>
              </a:solidFill>
              <a:latin typeface="Source Sans Pro" panose="020B0503030403020204" pitchFamily="34" charset="0"/>
              <a:ea typeface="Source Sans Pro" panose="020B0503030403020204" pitchFamily="34" charset="0"/>
            </a:endParaRPr>
          </a:p>
        </p:txBody>
      </p:sp>
      <p:sp>
        <p:nvSpPr>
          <p:cNvPr id="64" name="TextBox 63">
            <a:extLst>
              <a:ext uri="{FF2B5EF4-FFF2-40B4-BE49-F238E27FC236}">
                <a16:creationId xmlns:a16="http://schemas.microsoft.com/office/drawing/2014/main" id="{14C1604F-61DD-B1D7-538A-EB8522D455F6}"/>
              </a:ext>
            </a:extLst>
          </p:cNvPr>
          <p:cNvSpPr txBox="1"/>
          <p:nvPr/>
        </p:nvSpPr>
        <p:spPr>
          <a:xfrm>
            <a:off x="1680625" y="1849342"/>
            <a:ext cx="2806533" cy="364074"/>
          </a:xfrm>
          <a:prstGeom prst="rect">
            <a:avLst/>
          </a:prstGeom>
          <a:noFill/>
        </p:spPr>
        <p:txBody>
          <a:bodyPr wrap="square" rtlCol="0" anchor="b">
            <a:spAutoFit/>
          </a:bodyPr>
          <a:lstStyle/>
          <a:p>
            <a:pPr>
              <a:lnSpc>
                <a:spcPts val="2160"/>
              </a:lnSpc>
            </a:pPr>
            <a:r>
              <a:rPr lang="en-US" b="1" spc="-15" dirty="0">
                <a:solidFill>
                  <a:schemeClr val="bg1"/>
                </a:solidFill>
                <a:latin typeface="Source Sans Pro" panose="020B0503030403020204" pitchFamily="34" charset="0"/>
                <a:ea typeface="Source Sans Pro" panose="020B0503030403020204" pitchFamily="34" charset="0"/>
              </a:rPr>
              <a:t>Epi Insights</a:t>
            </a:r>
          </a:p>
        </p:txBody>
      </p:sp>
      <p:sp>
        <p:nvSpPr>
          <p:cNvPr id="73" name="TextBox 72">
            <a:extLst>
              <a:ext uri="{FF2B5EF4-FFF2-40B4-BE49-F238E27FC236}">
                <a16:creationId xmlns:a16="http://schemas.microsoft.com/office/drawing/2014/main" id="{57CEA26D-D964-1A3A-7E3F-AD41351F4E77}"/>
              </a:ext>
            </a:extLst>
          </p:cNvPr>
          <p:cNvSpPr txBox="1"/>
          <p:nvPr/>
        </p:nvSpPr>
        <p:spPr>
          <a:xfrm>
            <a:off x="6395619" y="2151039"/>
            <a:ext cx="2560320" cy="1453347"/>
          </a:xfrm>
          <a:prstGeom prst="rect">
            <a:avLst/>
          </a:prstGeom>
          <a:noFill/>
        </p:spPr>
        <p:txBody>
          <a:bodyPr wrap="square" rtlCol="0" anchor="t">
            <a:spAutoFit/>
          </a:bodyPr>
          <a:lstStyle/>
          <a:p>
            <a:pPr>
              <a:lnSpc>
                <a:spcPts val="1800"/>
              </a:lnSpc>
            </a:pPr>
            <a:r>
              <a:rPr lang="en-US" sz="1000" dirty="0">
                <a:solidFill>
                  <a:schemeClr val="bg1"/>
                </a:solidFill>
              </a:rPr>
              <a:t>Data briefs are typically shorter documents that present key information on a particular, oftentimes emerging public health-related topic. Data briefs are published quarterly and made available on the CCDPH website.</a:t>
            </a:r>
            <a:endParaRPr lang="en-US" sz="1000" spc="-15" dirty="0">
              <a:solidFill>
                <a:schemeClr val="bg1"/>
              </a:solidFill>
              <a:latin typeface="Source Sans Pro" panose="020B0503030403020204" pitchFamily="34" charset="0"/>
              <a:ea typeface="Source Sans Pro" panose="020B0503030403020204" pitchFamily="34" charset="0"/>
            </a:endParaRPr>
          </a:p>
        </p:txBody>
      </p:sp>
      <p:sp>
        <p:nvSpPr>
          <p:cNvPr id="74" name="TextBox 73">
            <a:extLst>
              <a:ext uri="{FF2B5EF4-FFF2-40B4-BE49-F238E27FC236}">
                <a16:creationId xmlns:a16="http://schemas.microsoft.com/office/drawing/2014/main" id="{1E68DB3A-5353-FDDC-B873-F0D7DFE7B7F0}"/>
              </a:ext>
            </a:extLst>
          </p:cNvPr>
          <p:cNvSpPr txBox="1"/>
          <p:nvPr/>
        </p:nvSpPr>
        <p:spPr>
          <a:xfrm>
            <a:off x="6399253" y="1786965"/>
            <a:ext cx="2339393" cy="364074"/>
          </a:xfrm>
          <a:prstGeom prst="rect">
            <a:avLst/>
          </a:prstGeom>
          <a:noFill/>
        </p:spPr>
        <p:txBody>
          <a:bodyPr wrap="square" rtlCol="0" anchor="b">
            <a:spAutoFit/>
          </a:bodyPr>
          <a:lstStyle/>
          <a:p>
            <a:pPr>
              <a:lnSpc>
                <a:spcPts val="2160"/>
              </a:lnSpc>
            </a:pPr>
            <a:r>
              <a:rPr lang="en-US" b="1" spc="-15" dirty="0">
                <a:solidFill>
                  <a:schemeClr val="bg1"/>
                </a:solidFill>
                <a:latin typeface="Source Sans Pro" panose="020B0503030403020204" pitchFamily="34" charset="0"/>
                <a:ea typeface="Source Sans Pro" panose="020B0503030403020204" pitchFamily="34" charset="0"/>
              </a:rPr>
              <a:t>Epi Data Briefs</a:t>
            </a:r>
          </a:p>
        </p:txBody>
      </p:sp>
      <p:sp>
        <p:nvSpPr>
          <p:cNvPr id="75" name="TextBox 74">
            <a:extLst>
              <a:ext uri="{FF2B5EF4-FFF2-40B4-BE49-F238E27FC236}">
                <a16:creationId xmlns:a16="http://schemas.microsoft.com/office/drawing/2014/main" id="{F0BC3357-4B9B-11FC-1F33-7463BD3771E0}"/>
              </a:ext>
            </a:extLst>
          </p:cNvPr>
          <p:cNvSpPr txBox="1"/>
          <p:nvPr/>
        </p:nvSpPr>
        <p:spPr>
          <a:xfrm>
            <a:off x="1680625" y="4395424"/>
            <a:ext cx="2560320" cy="1453347"/>
          </a:xfrm>
          <a:prstGeom prst="rect">
            <a:avLst/>
          </a:prstGeom>
          <a:noFill/>
        </p:spPr>
        <p:txBody>
          <a:bodyPr wrap="square" rtlCol="0" anchor="t">
            <a:spAutoFit/>
          </a:bodyPr>
          <a:lstStyle/>
          <a:p>
            <a:pPr>
              <a:lnSpc>
                <a:spcPts val="1800"/>
              </a:lnSpc>
            </a:pPr>
            <a:r>
              <a:rPr lang="en-US" sz="1000" dirty="0">
                <a:solidFill>
                  <a:schemeClr val="bg1"/>
                </a:solidFill>
              </a:rPr>
              <a:t>Reports are longer versions of data briefs that explore multiple health topics or a single topic in greater depth than a brief allows. Reports may be produced as part of CCDPH's accreditation process or to fulfill other objectives. Published on CCDPH web pages.</a:t>
            </a:r>
            <a:endParaRPr lang="en-US" sz="1000" spc="-15" dirty="0">
              <a:solidFill>
                <a:schemeClr val="bg1"/>
              </a:solidFill>
              <a:latin typeface="Source Sans Pro" panose="020B0503030403020204" pitchFamily="34" charset="0"/>
              <a:ea typeface="Source Sans Pro" panose="020B0503030403020204" pitchFamily="34" charset="0"/>
            </a:endParaRPr>
          </a:p>
        </p:txBody>
      </p:sp>
      <p:sp>
        <p:nvSpPr>
          <p:cNvPr id="76" name="TextBox 75">
            <a:extLst>
              <a:ext uri="{FF2B5EF4-FFF2-40B4-BE49-F238E27FC236}">
                <a16:creationId xmlns:a16="http://schemas.microsoft.com/office/drawing/2014/main" id="{41E99646-118B-59D6-074A-545C011373AD}"/>
              </a:ext>
            </a:extLst>
          </p:cNvPr>
          <p:cNvSpPr txBox="1"/>
          <p:nvPr/>
        </p:nvSpPr>
        <p:spPr>
          <a:xfrm>
            <a:off x="1680625" y="4022092"/>
            <a:ext cx="3088799" cy="364074"/>
          </a:xfrm>
          <a:prstGeom prst="rect">
            <a:avLst/>
          </a:prstGeom>
          <a:noFill/>
        </p:spPr>
        <p:txBody>
          <a:bodyPr wrap="square" rtlCol="0" anchor="b">
            <a:spAutoFit/>
          </a:bodyPr>
          <a:lstStyle/>
          <a:p>
            <a:pPr>
              <a:lnSpc>
                <a:spcPts val="2160"/>
              </a:lnSpc>
            </a:pPr>
            <a:r>
              <a:rPr lang="en-US" b="1" spc="-15" dirty="0">
                <a:solidFill>
                  <a:schemeClr val="bg1"/>
                </a:solidFill>
                <a:latin typeface="Source Sans Pro" panose="020B0503030403020204" pitchFamily="34" charset="0"/>
                <a:ea typeface="Source Sans Pro" panose="020B0503030403020204" pitchFamily="34" charset="0"/>
              </a:rPr>
              <a:t>Epi Special Reports</a:t>
            </a:r>
          </a:p>
        </p:txBody>
      </p:sp>
      <p:sp>
        <p:nvSpPr>
          <p:cNvPr id="79" name="TextBox 78">
            <a:extLst>
              <a:ext uri="{FF2B5EF4-FFF2-40B4-BE49-F238E27FC236}">
                <a16:creationId xmlns:a16="http://schemas.microsoft.com/office/drawing/2014/main" id="{53332BAA-06C8-606D-9C60-9AA91EA7519F}"/>
              </a:ext>
            </a:extLst>
          </p:cNvPr>
          <p:cNvSpPr txBox="1"/>
          <p:nvPr/>
        </p:nvSpPr>
        <p:spPr>
          <a:xfrm>
            <a:off x="6395619" y="4386166"/>
            <a:ext cx="2560321" cy="1453347"/>
          </a:xfrm>
          <a:prstGeom prst="rect">
            <a:avLst/>
          </a:prstGeom>
          <a:noFill/>
        </p:spPr>
        <p:txBody>
          <a:bodyPr wrap="square" rtlCol="0" anchor="t">
            <a:spAutoFit/>
          </a:bodyPr>
          <a:lstStyle/>
          <a:p>
            <a:pPr>
              <a:lnSpc>
                <a:spcPts val="1800"/>
              </a:lnSpc>
            </a:pPr>
            <a:r>
              <a:rPr lang="en-US" sz="1000" dirty="0">
                <a:solidFill>
                  <a:schemeClr val="bg1"/>
                </a:solidFill>
              </a:rPr>
              <a:t>Journal articles and other manuscripts are a crucial medium through which Epidemiology Unit staff can communicate their research methods, results, interpretations, and conclusions to the scientific community and the broader public. </a:t>
            </a:r>
            <a:endParaRPr lang="en-US" sz="1000" spc="-15" dirty="0">
              <a:solidFill>
                <a:schemeClr val="bg1"/>
              </a:solidFill>
              <a:latin typeface="Source Sans Pro" panose="020B0503030403020204" pitchFamily="34" charset="0"/>
              <a:ea typeface="Source Sans Pro" panose="020B0503030403020204" pitchFamily="34" charset="0"/>
            </a:endParaRPr>
          </a:p>
        </p:txBody>
      </p:sp>
      <p:sp>
        <p:nvSpPr>
          <p:cNvPr id="80" name="TextBox 79">
            <a:extLst>
              <a:ext uri="{FF2B5EF4-FFF2-40B4-BE49-F238E27FC236}">
                <a16:creationId xmlns:a16="http://schemas.microsoft.com/office/drawing/2014/main" id="{24261D49-8360-016C-4A73-A605E58A1675}"/>
              </a:ext>
            </a:extLst>
          </p:cNvPr>
          <p:cNvSpPr txBox="1"/>
          <p:nvPr/>
        </p:nvSpPr>
        <p:spPr>
          <a:xfrm>
            <a:off x="6395619" y="4022092"/>
            <a:ext cx="3088799" cy="364074"/>
          </a:xfrm>
          <a:prstGeom prst="rect">
            <a:avLst/>
          </a:prstGeom>
          <a:noFill/>
        </p:spPr>
        <p:txBody>
          <a:bodyPr wrap="square" rtlCol="0" anchor="b">
            <a:spAutoFit/>
          </a:bodyPr>
          <a:lstStyle/>
          <a:p>
            <a:pPr>
              <a:lnSpc>
                <a:spcPts val="2160"/>
              </a:lnSpc>
            </a:pPr>
            <a:r>
              <a:rPr lang="en-US" b="1" spc="-15" dirty="0">
                <a:solidFill>
                  <a:schemeClr val="bg1"/>
                </a:solidFill>
                <a:latin typeface="Source Sans Pro" panose="020B0503030403020204" pitchFamily="34" charset="0"/>
                <a:ea typeface="Source Sans Pro" panose="020B0503030403020204" pitchFamily="34" charset="0"/>
              </a:rPr>
              <a:t>Academic Manuscripts</a:t>
            </a:r>
          </a:p>
        </p:txBody>
      </p:sp>
      <p:graphicFrame>
        <p:nvGraphicFramePr>
          <p:cNvPr id="83" name="Table 83">
            <a:extLst>
              <a:ext uri="{FF2B5EF4-FFF2-40B4-BE49-F238E27FC236}">
                <a16:creationId xmlns:a16="http://schemas.microsoft.com/office/drawing/2014/main" id="{EFFDA728-FD5B-0C48-FE18-BD5269753C65}"/>
              </a:ext>
            </a:extLst>
          </p:cNvPr>
          <p:cNvGraphicFramePr>
            <a:graphicFrameLocks noGrp="1"/>
          </p:cNvGraphicFramePr>
          <p:nvPr>
            <p:extLst>
              <p:ext uri="{D42A27DB-BD31-4B8C-83A1-F6EECF244321}">
                <p14:modId xmlns:p14="http://schemas.microsoft.com/office/powerpoint/2010/main" val="1061845658"/>
              </p:ext>
            </p:extLst>
          </p:nvPr>
        </p:nvGraphicFramePr>
        <p:xfrm>
          <a:off x="3691816" y="2338072"/>
          <a:ext cx="2459254" cy="975360"/>
        </p:xfrm>
        <a:graphic>
          <a:graphicData uri="http://schemas.openxmlformats.org/drawingml/2006/table">
            <a:tbl>
              <a:tblPr>
                <a:tableStyleId>{5C22544A-7EE6-4342-B048-85BDC9FD1C3A}</a:tableStyleId>
              </a:tblPr>
              <a:tblGrid>
                <a:gridCol w="1229627">
                  <a:extLst>
                    <a:ext uri="{9D8B030D-6E8A-4147-A177-3AD203B41FA5}">
                      <a16:colId xmlns:a16="http://schemas.microsoft.com/office/drawing/2014/main" val="2679988114"/>
                    </a:ext>
                  </a:extLst>
                </a:gridCol>
                <a:gridCol w="1229627">
                  <a:extLst>
                    <a:ext uri="{9D8B030D-6E8A-4147-A177-3AD203B41FA5}">
                      <a16:colId xmlns:a16="http://schemas.microsoft.com/office/drawing/2014/main" val="1771742631"/>
                    </a:ext>
                  </a:extLst>
                </a:gridCol>
              </a:tblGrid>
              <a:tr h="0">
                <a:tc>
                  <a:txBody>
                    <a:bodyPr/>
                    <a:lstStyle/>
                    <a:p>
                      <a:pPr algn="r"/>
                      <a:r>
                        <a:rPr lang="en-US" sz="1600" b="1" dirty="0">
                          <a:solidFill>
                            <a:srgbClr val="E6E6E6"/>
                          </a:solidFill>
                        </a:rPr>
                        <a:t>250-500</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words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6216492"/>
                  </a:ext>
                </a:extLst>
              </a:tr>
              <a:tr h="0">
                <a:tc>
                  <a:txBody>
                    <a:bodyPr/>
                    <a:lstStyle/>
                    <a:p>
                      <a:pPr algn="r"/>
                      <a:r>
                        <a:rPr lang="en-US" sz="1600" b="1" dirty="0">
                          <a:solidFill>
                            <a:srgbClr val="E6E6E6"/>
                          </a:solidFill>
                        </a:rPr>
                        <a:t>2-3</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figure(s)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0595417"/>
                  </a:ext>
                </a:extLst>
              </a:tr>
              <a:tr h="0">
                <a:tc>
                  <a:txBody>
                    <a:bodyPr/>
                    <a:lstStyle/>
                    <a:p>
                      <a:pPr algn="r"/>
                      <a:r>
                        <a:rPr lang="en-US" sz="1600" b="1" dirty="0">
                          <a:solidFill>
                            <a:srgbClr val="E6E6E6"/>
                          </a:solidFill>
                        </a:rPr>
                        <a:t>&gt; 12</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per year</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7151514"/>
                  </a:ext>
                </a:extLst>
              </a:tr>
              <a:tr h="0">
                <a:tc>
                  <a:txBody>
                    <a:bodyPr/>
                    <a:lstStyle/>
                    <a:p>
                      <a:pPr algn="r"/>
                      <a:r>
                        <a:rPr lang="en-US" sz="1600" b="1" dirty="0">
                          <a:solidFill>
                            <a:srgbClr val="E6E6E6"/>
                          </a:solidFill>
                        </a:rPr>
                        <a:t>&lt;= 8</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reading level</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2221065"/>
                  </a:ext>
                </a:extLst>
              </a:tr>
            </a:tbl>
          </a:graphicData>
        </a:graphic>
      </p:graphicFrame>
      <p:graphicFrame>
        <p:nvGraphicFramePr>
          <p:cNvPr id="85" name="Table 83">
            <a:extLst>
              <a:ext uri="{FF2B5EF4-FFF2-40B4-BE49-F238E27FC236}">
                <a16:creationId xmlns:a16="http://schemas.microsoft.com/office/drawing/2014/main" id="{068DD1BA-ADE0-8221-E43F-93BEAFED88D1}"/>
              </a:ext>
            </a:extLst>
          </p:cNvPr>
          <p:cNvGraphicFramePr>
            <a:graphicFrameLocks noGrp="1"/>
          </p:cNvGraphicFramePr>
          <p:nvPr>
            <p:extLst>
              <p:ext uri="{D42A27DB-BD31-4B8C-83A1-F6EECF244321}">
                <p14:modId xmlns:p14="http://schemas.microsoft.com/office/powerpoint/2010/main" val="1502052453"/>
              </p:ext>
            </p:extLst>
          </p:nvPr>
        </p:nvGraphicFramePr>
        <p:xfrm>
          <a:off x="8412587" y="2338072"/>
          <a:ext cx="2439718" cy="975360"/>
        </p:xfrm>
        <a:graphic>
          <a:graphicData uri="http://schemas.openxmlformats.org/drawingml/2006/table">
            <a:tbl>
              <a:tblPr>
                <a:tableStyleId>{5C22544A-7EE6-4342-B048-85BDC9FD1C3A}</a:tableStyleId>
              </a:tblPr>
              <a:tblGrid>
                <a:gridCol w="1219859">
                  <a:extLst>
                    <a:ext uri="{9D8B030D-6E8A-4147-A177-3AD203B41FA5}">
                      <a16:colId xmlns:a16="http://schemas.microsoft.com/office/drawing/2014/main" val="2679988114"/>
                    </a:ext>
                  </a:extLst>
                </a:gridCol>
                <a:gridCol w="1219859">
                  <a:extLst>
                    <a:ext uri="{9D8B030D-6E8A-4147-A177-3AD203B41FA5}">
                      <a16:colId xmlns:a16="http://schemas.microsoft.com/office/drawing/2014/main" val="1771742631"/>
                    </a:ext>
                  </a:extLst>
                </a:gridCol>
              </a:tblGrid>
              <a:tr h="0">
                <a:tc>
                  <a:txBody>
                    <a:bodyPr/>
                    <a:lstStyle/>
                    <a:p>
                      <a:pPr algn="r"/>
                      <a:r>
                        <a:rPr lang="en-US" sz="1600" b="1" dirty="0">
                          <a:solidFill>
                            <a:srgbClr val="E6E6E6"/>
                          </a:solidFill>
                        </a:rPr>
                        <a:t>1K-3K</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words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6216492"/>
                  </a:ext>
                </a:extLst>
              </a:tr>
              <a:tr h="0">
                <a:tc>
                  <a:txBody>
                    <a:bodyPr/>
                    <a:lstStyle/>
                    <a:p>
                      <a:pPr algn="r"/>
                      <a:r>
                        <a:rPr lang="en-US" sz="1600" b="1" dirty="0">
                          <a:solidFill>
                            <a:srgbClr val="E6E6E6"/>
                          </a:solidFill>
                        </a:rPr>
                        <a:t>5-10</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figure(s)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0595417"/>
                  </a:ext>
                </a:extLst>
              </a:tr>
              <a:tr h="0">
                <a:tc>
                  <a:txBody>
                    <a:bodyPr/>
                    <a:lstStyle/>
                    <a:p>
                      <a:pPr algn="r"/>
                      <a:r>
                        <a:rPr lang="en-US" sz="1600" b="1" dirty="0">
                          <a:solidFill>
                            <a:srgbClr val="E6E6E6"/>
                          </a:solidFill>
                        </a:rPr>
                        <a:t>4</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per year</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7151514"/>
                  </a:ext>
                </a:extLst>
              </a:tr>
              <a:tr h="0">
                <a:tc>
                  <a:txBody>
                    <a:bodyPr/>
                    <a:lstStyle/>
                    <a:p>
                      <a:pPr algn="r"/>
                      <a:r>
                        <a:rPr lang="en-US" sz="1600" b="1" dirty="0">
                          <a:solidFill>
                            <a:srgbClr val="E6E6E6"/>
                          </a:solidFill>
                        </a:rPr>
                        <a:t>&lt;= 8</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reading level</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1654140"/>
                  </a:ext>
                </a:extLst>
              </a:tr>
            </a:tbl>
          </a:graphicData>
        </a:graphic>
      </p:graphicFrame>
      <p:graphicFrame>
        <p:nvGraphicFramePr>
          <p:cNvPr id="86" name="Table 83">
            <a:extLst>
              <a:ext uri="{FF2B5EF4-FFF2-40B4-BE49-F238E27FC236}">
                <a16:creationId xmlns:a16="http://schemas.microsoft.com/office/drawing/2014/main" id="{82B521C6-402F-EC6F-7A70-7BAD2BD4E227}"/>
              </a:ext>
            </a:extLst>
          </p:cNvPr>
          <p:cNvGraphicFramePr>
            <a:graphicFrameLocks noGrp="1"/>
          </p:cNvGraphicFramePr>
          <p:nvPr>
            <p:extLst>
              <p:ext uri="{D42A27DB-BD31-4B8C-83A1-F6EECF244321}">
                <p14:modId xmlns:p14="http://schemas.microsoft.com/office/powerpoint/2010/main" val="2895074338"/>
              </p:ext>
            </p:extLst>
          </p:nvPr>
        </p:nvGraphicFramePr>
        <p:xfrm>
          <a:off x="3681188" y="4555354"/>
          <a:ext cx="2462888" cy="975360"/>
        </p:xfrm>
        <a:graphic>
          <a:graphicData uri="http://schemas.openxmlformats.org/drawingml/2006/table">
            <a:tbl>
              <a:tblPr>
                <a:tableStyleId>{5C22544A-7EE6-4342-B048-85BDC9FD1C3A}</a:tableStyleId>
              </a:tblPr>
              <a:tblGrid>
                <a:gridCol w="1231444">
                  <a:extLst>
                    <a:ext uri="{9D8B030D-6E8A-4147-A177-3AD203B41FA5}">
                      <a16:colId xmlns:a16="http://schemas.microsoft.com/office/drawing/2014/main" val="2679988114"/>
                    </a:ext>
                  </a:extLst>
                </a:gridCol>
                <a:gridCol w="1231444">
                  <a:extLst>
                    <a:ext uri="{9D8B030D-6E8A-4147-A177-3AD203B41FA5}">
                      <a16:colId xmlns:a16="http://schemas.microsoft.com/office/drawing/2014/main" val="1771742631"/>
                    </a:ext>
                  </a:extLst>
                </a:gridCol>
              </a:tblGrid>
              <a:tr h="0">
                <a:tc>
                  <a:txBody>
                    <a:bodyPr/>
                    <a:lstStyle/>
                    <a:p>
                      <a:pPr algn="r"/>
                      <a:r>
                        <a:rPr lang="en-US" sz="1600" b="1" dirty="0">
                          <a:solidFill>
                            <a:srgbClr val="E6E6E6"/>
                          </a:solidFill>
                        </a:rPr>
                        <a:t>5K-10K</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words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6216492"/>
                  </a:ext>
                </a:extLst>
              </a:tr>
              <a:tr h="0">
                <a:tc>
                  <a:txBody>
                    <a:bodyPr/>
                    <a:lstStyle/>
                    <a:p>
                      <a:pPr algn="r"/>
                      <a:r>
                        <a:rPr lang="en-US" sz="1600" b="1" dirty="0">
                          <a:solidFill>
                            <a:srgbClr val="E6E6E6"/>
                          </a:solidFill>
                        </a:rPr>
                        <a:t>10-20</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figure(s)</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0595417"/>
                  </a:ext>
                </a:extLst>
              </a:tr>
              <a:tr h="0">
                <a:tc>
                  <a:txBody>
                    <a:bodyPr/>
                    <a:lstStyle/>
                    <a:p>
                      <a:pPr algn="r"/>
                      <a:r>
                        <a:rPr lang="en-US" sz="1600" b="1" dirty="0">
                          <a:solidFill>
                            <a:srgbClr val="E6E6E6"/>
                          </a:solidFill>
                        </a:rPr>
                        <a:t>2</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per year</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7151514"/>
                  </a:ext>
                </a:extLst>
              </a:tr>
              <a:tr h="0">
                <a:tc>
                  <a:txBody>
                    <a:bodyPr/>
                    <a:lstStyle/>
                    <a:p>
                      <a:pPr algn="r"/>
                      <a:r>
                        <a:rPr lang="en-US" sz="1600" b="1" dirty="0">
                          <a:solidFill>
                            <a:srgbClr val="E6E6E6"/>
                          </a:solidFill>
                        </a:rPr>
                        <a:t>&lt;= 8</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dirty="0">
                          <a:solidFill>
                            <a:srgbClr val="E6E6E6"/>
                          </a:solidFill>
                        </a:rPr>
                        <a:t>reading level</a:t>
                      </a: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208534"/>
                  </a:ext>
                </a:extLst>
              </a:tr>
            </a:tbl>
          </a:graphicData>
        </a:graphic>
      </p:graphicFrame>
      <p:sp>
        <p:nvSpPr>
          <p:cNvPr id="90" name="TextBox 89">
            <a:extLst>
              <a:ext uri="{FF2B5EF4-FFF2-40B4-BE49-F238E27FC236}">
                <a16:creationId xmlns:a16="http://schemas.microsoft.com/office/drawing/2014/main" id="{DC68BAB4-967C-8BBD-CF2A-D0E396B2046B}"/>
              </a:ext>
            </a:extLst>
          </p:cNvPr>
          <p:cNvSpPr txBox="1"/>
          <p:nvPr/>
        </p:nvSpPr>
        <p:spPr>
          <a:xfrm>
            <a:off x="8887042" y="4441039"/>
            <a:ext cx="1856261" cy="1323439"/>
          </a:xfrm>
          <a:prstGeom prst="rect">
            <a:avLst/>
          </a:prstGeom>
          <a:noFill/>
        </p:spPr>
        <p:txBody>
          <a:bodyPr wrap="square">
            <a:spAutoFit/>
          </a:bodyPr>
          <a:lstStyle/>
          <a:p>
            <a:pPr algn="r"/>
            <a:r>
              <a:rPr lang="en-US" sz="1600" b="1" dirty="0">
                <a:solidFill>
                  <a:srgbClr val="E6E6E6"/>
                </a:solidFill>
              </a:rPr>
              <a:t>Word, and figure counts, reading levels determined by publication;</a:t>
            </a:r>
          </a:p>
          <a:p>
            <a:pPr algn="r"/>
            <a:r>
              <a:rPr lang="en-US" sz="1600" b="1" dirty="0">
                <a:solidFill>
                  <a:srgbClr val="E6E6E6"/>
                </a:solidFill>
              </a:rPr>
              <a:t>frequency TBD</a:t>
            </a:r>
            <a:endParaRPr lang="en-US" sz="1600" dirty="0"/>
          </a:p>
        </p:txBody>
      </p:sp>
    </p:spTree>
    <p:extLst>
      <p:ext uri="{BB962C8B-B14F-4D97-AF65-F5344CB8AC3E}">
        <p14:creationId xmlns:p14="http://schemas.microsoft.com/office/powerpoint/2010/main" val="487469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313">
            <a:extLst>
              <a:ext uri="{FF2B5EF4-FFF2-40B4-BE49-F238E27FC236}">
                <a16:creationId xmlns:a16="http://schemas.microsoft.com/office/drawing/2014/main" id="{B5D281F9-131E-3845-A753-2C2F7BD7DEF2}"/>
              </a:ext>
            </a:extLst>
          </p:cNvPr>
          <p:cNvSpPr>
            <a:spLocks noChangeArrowheads="1"/>
          </p:cNvSpPr>
          <p:nvPr/>
        </p:nvSpPr>
        <p:spPr bwMode="auto">
          <a:xfrm>
            <a:off x="3678808" y="1291149"/>
            <a:ext cx="2417193" cy="2419940"/>
          </a:xfrm>
          <a:custGeom>
            <a:avLst/>
            <a:gdLst>
              <a:gd name="T0" fmla="*/ 3877 w 3879"/>
              <a:gd name="T1" fmla="*/ 3883 h 3884"/>
              <a:gd name="T2" fmla="*/ 3877 w 3879"/>
              <a:gd name="T3" fmla="*/ 3883 h 3884"/>
              <a:gd name="T4" fmla="*/ 3878 w 3879"/>
              <a:gd name="T5" fmla="*/ 3882 h 3884"/>
              <a:gd name="T6" fmla="*/ 3878 w 3879"/>
              <a:gd name="T7" fmla="*/ 3882 h 3884"/>
              <a:gd name="T8" fmla="*/ 3211 w 3879"/>
              <a:gd name="T9" fmla="*/ 2274 h 3884"/>
              <a:gd name="T10" fmla="*/ 3211 w 3879"/>
              <a:gd name="T11" fmla="*/ 2274 h 3884"/>
              <a:gd name="T12" fmla="*/ 3878 w 3879"/>
              <a:gd name="T13" fmla="*/ 664 h 3884"/>
              <a:gd name="T14" fmla="*/ 3878 w 3879"/>
              <a:gd name="T15" fmla="*/ 664 h 3884"/>
              <a:gd name="T16" fmla="*/ 2273 w 3879"/>
              <a:gd name="T17" fmla="*/ 0 h 3884"/>
              <a:gd name="T18" fmla="*/ 2273 w 3879"/>
              <a:gd name="T19" fmla="*/ 0 h 3884"/>
              <a:gd name="T20" fmla="*/ 0 w 3879"/>
              <a:gd name="T21" fmla="*/ 2274 h 3884"/>
              <a:gd name="T22" fmla="*/ 0 w 3879"/>
              <a:gd name="T23" fmla="*/ 2274 h 3884"/>
              <a:gd name="T24" fmla="*/ 669 w 3879"/>
              <a:gd name="T25" fmla="*/ 3883 h 3884"/>
              <a:gd name="T26" fmla="*/ 669 w 3879"/>
              <a:gd name="T27" fmla="*/ 3883 h 3884"/>
              <a:gd name="T28" fmla="*/ 2273 w 3879"/>
              <a:gd name="T29" fmla="*/ 3221 h 3884"/>
              <a:gd name="T30" fmla="*/ 2273 w 3879"/>
              <a:gd name="T31" fmla="*/ 3221 h 3884"/>
              <a:gd name="T32" fmla="*/ 3877 w 3879"/>
              <a:gd name="T33" fmla="*/ 3883 h 3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9" h="3884">
                <a:moveTo>
                  <a:pt x="3877" y="3883"/>
                </a:moveTo>
                <a:lnTo>
                  <a:pt x="3877" y="3883"/>
                </a:lnTo>
                <a:lnTo>
                  <a:pt x="3878" y="3882"/>
                </a:lnTo>
                <a:lnTo>
                  <a:pt x="3878" y="3882"/>
                </a:lnTo>
                <a:cubicBezTo>
                  <a:pt x="3465" y="3470"/>
                  <a:pt x="3211" y="2901"/>
                  <a:pt x="3211" y="2274"/>
                </a:cubicBezTo>
                <a:lnTo>
                  <a:pt x="3211" y="2274"/>
                </a:lnTo>
                <a:cubicBezTo>
                  <a:pt x="3211" y="1645"/>
                  <a:pt x="3465" y="1076"/>
                  <a:pt x="3878" y="664"/>
                </a:cubicBezTo>
                <a:lnTo>
                  <a:pt x="3878" y="664"/>
                </a:lnTo>
                <a:cubicBezTo>
                  <a:pt x="3467" y="254"/>
                  <a:pt x="2900" y="0"/>
                  <a:pt x="2273" y="0"/>
                </a:cubicBezTo>
                <a:lnTo>
                  <a:pt x="2273" y="0"/>
                </a:lnTo>
                <a:cubicBezTo>
                  <a:pt x="1017" y="0"/>
                  <a:pt x="0" y="1018"/>
                  <a:pt x="0" y="2274"/>
                </a:cubicBezTo>
                <a:lnTo>
                  <a:pt x="0" y="2274"/>
                </a:lnTo>
                <a:cubicBezTo>
                  <a:pt x="0" y="2902"/>
                  <a:pt x="255" y="3472"/>
                  <a:pt x="669" y="3883"/>
                </a:cubicBezTo>
                <a:lnTo>
                  <a:pt x="669" y="3883"/>
                </a:lnTo>
                <a:cubicBezTo>
                  <a:pt x="1080" y="3474"/>
                  <a:pt x="1647" y="3221"/>
                  <a:pt x="2273" y="3221"/>
                </a:cubicBezTo>
                <a:lnTo>
                  <a:pt x="2273" y="3221"/>
                </a:lnTo>
                <a:cubicBezTo>
                  <a:pt x="2899" y="3221"/>
                  <a:pt x="3465" y="3474"/>
                  <a:pt x="3877" y="3883"/>
                </a:cubicBezTo>
              </a:path>
            </a:pathLst>
          </a:custGeom>
          <a:solidFill>
            <a:schemeClr val="accent1"/>
          </a:solidFill>
          <a:ln>
            <a:noFill/>
          </a:ln>
          <a:effectLst/>
        </p:spPr>
        <p:txBody>
          <a:bodyPr wrap="none" anchor="ctr"/>
          <a:lstStyle/>
          <a:p>
            <a:endParaRPr lang="en-US" sz="3265"/>
          </a:p>
        </p:txBody>
      </p:sp>
      <p:sp>
        <p:nvSpPr>
          <p:cNvPr id="15" name="Freeform 314">
            <a:extLst>
              <a:ext uri="{FF2B5EF4-FFF2-40B4-BE49-F238E27FC236}">
                <a16:creationId xmlns:a16="http://schemas.microsoft.com/office/drawing/2014/main" id="{482D5473-F4A9-C54E-B983-8FB48301BA83}"/>
              </a:ext>
            </a:extLst>
          </p:cNvPr>
          <p:cNvSpPr>
            <a:spLocks noChangeArrowheads="1"/>
          </p:cNvSpPr>
          <p:nvPr/>
        </p:nvSpPr>
        <p:spPr bwMode="auto">
          <a:xfrm>
            <a:off x="3678808" y="3720615"/>
            <a:ext cx="2417193" cy="2419938"/>
          </a:xfrm>
          <a:custGeom>
            <a:avLst/>
            <a:gdLst>
              <a:gd name="T0" fmla="*/ 3211 w 3879"/>
              <a:gd name="T1" fmla="*/ 1611 h 3885"/>
              <a:gd name="T2" fmla="*/ 3211 w 3879"/>
              <a:gd name="T3" fmla="*/ 1611 h 3885"/>
              <a:gd name="T4" fmla="*/ 3878 w 3879"/>
              <a:gd name="T5" fmla="*/ 2 h 3885"/>
              <a:gd name="T6" fmla="*/ 3878 w 3879"/>
              <a:gd name="T7" fmla="*/ 2 h 3885"/>
              <a:gd name="T8" fmla="*/ 3877 w 3879"/>
              <a:gd name="T9" fmla="*/ 0 h 3885"/>
              <a:gd name="T10" fmla="*/ 3877 w 3879"/>
              <a:gd name="T11" fmla="*/ 0 h 3885"/>
              <a:gd name="T12" fmla="*/ 2273 w 3879"/>
              <a:gd name="T13" fmla="*/ 663 h 3885"/>
              <a:gd name="T14" fmla="*/ 2273 w 3879"/>
              <a:gd name="T15" fmla="*/ 663 h 3885"/>
              <a:gd name="T16" fmla="*/ 669 w 3879"/>
              <a:gd name="T17" fmla="*/ 0 h 3885"/>
              <a:gd name="T18" fmla="*/ 669 w 3879"/>
              <a:gd name="T19" fmla="*/ 0 h 3885"/>
              <a:gd name="T20" fmla="*/ 0 w 3879"/>
              <a:gd name="T21" fmla="*/ 1611 h 3885"/>
              <a:gd name="T22" fmla="*/ 0 w 3879"/>
              <a:gd name="T23" fmla="*/ 1611 h 3885"/>
              <a:gd name="T24" fmla="*/ 2273 w 3879"/>
              <a:gd name="T25" fmla="*/ 3884 h 3885"/>
              <a:gd name="T26" fmla="*/ 2273 w 3879"/>
              <a:gd name="T27" fmla="*/ 3884 h 3885"/>
              <a:gd name="T28" fmla="*/ 3878 w 3879"/>
              <a:gd name="T29" fmla="*/ 3220 h 3885"/>
              <a:gd name="T30" fmla="*/ 3878 w 3879"/>
              <a:gd name="T31" fmla="*/ 3220 h 3885"/>
              <a:gd name="T32" fmla="*/ 3211 w 3879"/>
              <a:gd name="T33" fmla="*/ 1611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9" h="3885">
                <a:moveTo>
                  <a:pt x="3211" y="1611"/>
                </a:moveTo>
                <a:lnTo>
                  <a:pt x="3211" y="1611"/>
                </a:lnTo>
                <a:cubicBezTo>
                  <a:pt x="3211" y="982"/>
                  <a:pt x="3465" y="413"/>
                  <a:pt x="3878" y="2"/>
                </a:cubicBezTo>
                <a:lnTo>
                  <a:pt x="3878" y="2"/>
                </a:lnTo>
                <a:cubicBezTo>
                  <a:pt x="3878" y="1"/>
                  <a:pt x="3877" y="0"/>
                  <a:pt x="3877" y="0"/>
                </a:cubicBezTo>
                <a:lnTo>
                  <a:pt x="3877" y="0"/>
                </a:lnTo>
                <a:cubicBezTo>
                  <a:pt x="3465" y="410"/>
                  <a:pt x="2899" y="663"/>
                  <a:pt x="2273" y="663"/>
                </a:cubicBezTo>
                <a:lnTo>
                  <a:pt x="2273" y="663"/>
                </a:lnTo>
                <a:cubicBezTo>
                  <a:pt x="1647" y="663"/>
                  <a:pt x="1080" y="410"/>
                  <a:pt x="669" y="0"/>
                </a:cubicBezTo>
                <a:lnTo>
                  <a:pt x="669" y="0"/>
                </a:lnTo>
                <a:cubicBezTo>
                  <a:pt x="255" y="412"/>
                  <a:pt x="0" y="981"/>
                  <a:pt x="0" y="1611"/>
                </a:cubicBezTo>
                <a:lnTo>
                  <a:pt x="0" y="1611"/>
                </a:lnTo>
                <a:cubicBezTo>
                  <a:pt x="0" y="2866"/>
                  <a:pt x="1017" y="3884"/>
                  <a:pt x="2273" y="3884"/>
                </a:cubicBezTo>
                <a:lnTo>
                  <a:pt x="2273" y="3884"/>
                </a:lnTo>
                <a:cubicBezTo>
                  <a:pt x="2900" y="3884"/>
                  <a:pt x="3467" y="3631"/>
                  <a:pt x="3878" y="3220"/>
                </a:cubicBezTo>
                <a:lnTo>
                  <a:pt x="3878" y="3220"/>
                </a:lnTo>
                <a:cubicBezTo>
                  <a:pt x="3465" y="2809"/>
                  <a:pt x="3211" y="2240"/>
                  <a:pt x="3211" y="1611"/>
                </a:cubicBezTo>
              </a:path>
            </a:pathLst>
          </a:custGeom>
          <a:solidFill>
            <a:schemeClr val="accent4"/>
          </a:solidFill>
          <a:ln>
            <a:noFill/>
          </a:ln>
          <a:effectLst/>
        </p:spPr>
        <p:txBody>
          <a:bodyPr wrap="none" anchor="ctr"/>
          <a:lstStyle/>
          <a:p>
            <a:endParaRPr lang="en-US" sz="3265"/>
          </a:p>
        </p:txBody>
      </p:sp>
      <p:sp>
        <p:nvSpPr>
          <p:cNvPr id="16" name="Freeform 315">
            <a:extLst>
              <a:ext uri="{FF2B5EF4-FFF2-40B4-BE49-F238E27FC236}">
                <a16:creationId xmlns:a16="http://schemas.microsoft.com/office/drawing/2014/main" id="{23B09C38-482B-7E45-8CA9-26CA9FC3111F}"/>
              </a:ext>
            </a:extLst>
          </p:cNvPr>
          <p:cNvSpPr>
            <a:spLocks noChangeArrowheads="1"/>
          </p:cNvSpPr>
          <p:nvPr/>
        </p:nvSpPr>
        <p:spPr bwMode="auto">
          <a:xfrm>
            <a:off x="6096001" y="1300674"/>
            <a:ext cx="2414445" cy="2419940"/>
          </a:xfrm>
          <a:custGeom>
            <a:avLst/>
            <a:gdLst>
              <a:gd name="T0" fmla="*/ 3208 w 3878"/>
              <a:gd name="T1" fmla="*/ 3883 h 3884"/>
              <a:gd name="T2" fmla="*/ 3208 w 3878"/>
              <a:gd name="T3" fmla="*/ 3883 h 3884"/>
              <a:gd name="T4" fmla="*/ 3877 w 3878"/>
              <a:gd name="T5" fmla="*/ 2274 h 3884"/>
              <a:gd name="T6" fmla="*/ 3877 w 3878"/>
              <a:gd name="T7" fmla="*/ 2274 h 3884"/>
              <a:gd name="T8" fmla="*/ 1605 w 3878"/>
              <a:gd name="T9" fmla="*/ 0 h 3884"/>
              <a:gd name="T10" fmla="*/ 1605 w 3878"/>
              <a:gd name="T11" fmla="*/ 0 h 3884"/>
              <a:gd name="T12" fmla="*/ 0 w 3878"/>
              <a:gd name="T13" fmla="*/ 664 h 3884"/>
              <a:gd name="T14" fmla="*/ 0 w 3878"/>
              <a:gd name="T15" fmla="*/ 664 h 3884"/>
              <a:gd name="T16" fmla="*/ 667 w 3878"/>
              <a:gd name="T17" fmla="*/ 2274 h 3884"/>
              <a:gd name="T18" fmla="*/ 667 w 3878"/>
              <a:gd name="T19" fmla="*/ 2274 h 3884"/>
              <a:gd name="T20" fmla="*/ 0 w 3878"/>
              <a:gd name="T21" fmla="*/ 3882 h 3884"/>
              <a:gd name="T22" fmla="*/ 0 w 3878"/>
              <a:gd name="T23" fmla="*/ 3882 h 3884"/>
              <a:gd name="T24" fmla="*/ 1 w 3878"/>
              <a:gd name="T25" fmla="*/ 3883 h 3884"/>
              <a:gd name="T26" fmla="*/ 1 w 3878"/>
              <a:gd name="T27" fmla="*/ 3883 h 3884"/>
              <a:gd name="T28" fmla="*/ 1605 w 3878"/>
              <a:gd name="T29" fmla="*/ 3221 h 3884"/>
              <a:gd name="T30" fmla="*/ 1605 w 3878"/>
              <a:gd name="T31" fmla="*/ 3221 h 3884"/>
              <a:gd name="T32" fmla="*/ 3208 w 3878"/>
              <a:gd name="T33" fmla="*/ 3883 h 3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8" h="3884">
                <a:moveTo>
                  <a:pt x="3208" y="3883"/>
                </a:moveTo>
                <a:lnTo>
                  <a:pt x="3208" y="3883"/>
                </a:lnTo>
                <a:cubicBezTo>
                  <a:pt x="3622" y="3472"/>
                  <a:pt x="3877" y="2902"/>
                  <a:pt x="3877" y="2274"/>
                </a:cubicBezTo>
                <a:lnTo>
                  <a:pt x="3877" y="2274"/>
                </a:lnTo>
                <a:cubicBezTo>
                  <a:pt x="3877" y="1018"/>
                  <a:pt x="2860" y="0"/>
                  <a:pt x="1605" y="0"/>
                </a:cubicBezTo>
                <a:lnTo>
                  <a:pt x="1605" y="0"/>
                </a:lnTo>
                <a:cubicBezTo>
                  <a:pt x="978" y="0"/>
                  <a:pt x="410" y="254"/>
                  <a:pt x="0" y="664"/>
                </a:cubicBezTo>
                <a:lnTo>
                  <a:pt x="0" y="664"/>
                </a:lnTo>
                <a:cubicBezTo>
                  <a:pt x="412" y="1076"/>
                  <a:pt x="667" y="1645"/>
                  <a:pt x="667" y="2274"/>
                </a:cubicBezTo>
                <a:lnTo>
                  <a:pt x="667" y="2274"/>
                </a:lnTo>
                <a:cubicBezTo>
                  <a:pt x="667" y="2901"/>
                  <a:pt x="412" y="3470"/>
                  <a:pt x="0" y="3882"/>
                </a:cubicBezTo>
                <a:lnTo>
                  <a:pt x="0" y="3882"/>
                </a:lnTo>
                <a:cubicBezTo>
                  <a:pt x="1" y="3882"/>
                  <a:pt x="1" y="3883"/>
                  <a:pt x="1" y="3883"/>
                </a:cubicBezTo>
                <a:lnTo>
                  <a:pt x="1" y="3883"/>
                </a:lnTo>
                <a:cubicBezTo>
                  <a:pt x="412" y="3474"/>
                  <a:pt x="979" y="3221"/>
                  <a:pt x="1605" y="3221"/>
                </a:cubicBezTo>
                <a:lnTo>
                  <a:pt x="1605" y="3221"/>
                </a:lnTo>
                <a:cubicBezTo>
                  <a:pt x="2230" y="3221"/>
                  <a:pt x="2797" y="3474"/>
                  <a:pt x="3208" y="3883"/>
                </a:cubicBezTo>
              </a:path>
            </a:pathLst>
          </a:custGeom>
          <a:solidFill>
            <a:schemeClr val="accent2"/>
          </a:solidFill>
          <a:ln>
            <a:noFill/>
          </a:ln>
          <a:effectLst/>
        </p:spPr>
        <p:txBody>
          <a:bodyPr wrap="none" anchor="ctr"/>
          <a:lstStyle/>
          <a:p>
            <a:endParaRPr lang="en-US" sz="3265"/>
          </a:p>
        </p:txBody>
      </p:sp>
      <p:sp>
        <p:nvSpPr>
          <p:cNvPr id="17" name="Freeform 316">
            <a:extLst>
              <a:ext uri="{FF2B5EF4-FFF2-40B4-BE49-F238E27FC236}">
                <a16:creationId xmlns:a16="http://schemas.microsoft.com/office/drawing/2014/main" id="{D3319B61-BFDD-3B40-BAA5-58EB2B3418F9}"/>
              </a:ext>
            </a:extLst>
          </p:cNvPr>
          <p:cNvSpPr>
            <a:spLocks noChangeArrowheads="1"/>
          </p:cNvSpPr>
          <p:nvPr/>
        </p:nvSpPr>
        <p:spPr bwMode="auto">
          <a:xfrm>
            <a:off x="6096001" y="3720615"/>
            <a:ext cx="2414445" cy="2419938"/>
          </a:xfrm>
          <a:custGeom>
            <a:avLst/>
            <a:gdLst>
              <a:gd name="T0" fmla="*/ 3208 w 3878"/>
              <a:gd name="T1" fmla="*/ 0 h 3885"/>
              <a:gd name="T2" fmla="*/ 3208 w 3878"/>
              <a:gd name="T3" fmla="*/ 0 h 3885"/>
              <a:gd name="T4" fmla="*/ 1605 w 3878"/>
              <a:gd name="T5" fmla="*/ 663 h 3885"/>
              <a:gd name="T6" fmla="*/ 1605 w 3878"/>
              <a:gd name="T7" fmla="*/ 663 h 3885"/>
              <a:gd name="T8" fmla="*/ 1 w 3878"/>
              <a:gd name="T9" fmla="*/ 0 h 3885"/>
              <a:gd name="T10" fmla="*/ 1 w 3878"/>
              <a:gd name="T11" fmla="*/ 0 h 3885"/>
              <a:gd name="T12" fmla="*/ 0 w 3878"/>
              <a:gd name="T13" fmla="*/ 2 h 3885"/>
              <a:gd name="T14" fmla="*/ 0 w 3878"/>
              <a:gd name="T15" fmla="*/ 2 h 3885"/>
              <a:gd name="T16" fmla="*/ 667 w 3878"/>
              <a:gd name="T17" fmla="*/ 1611 h 3885"/>
              <a:gd name="T18" fmla="*/ 667 w 3878"/>
              <a:gd name="T19" fmla="*/ 1611 h 3885"/>
              <a:gd name="T20" fmla="*/ 0 w 3878"/>
              <a:gd name="T21" fmla="*/ 3220 h 3885"/>
              <a:gd name="T22" fmla="*/ 0 w 3878"/>
              <a:gd name="T23" fmla="*/ 3220 h 3885"/>
              <a:gd name="T24" fmla="*/ 1605 w 3878"/>
              <a:gd name="T25" fmla="*/ 3884 h 3885"/>
              <a:gd name="T26" fmla="*/ 1605 w 3878"/>
              <a:gd name="T27" fmla="*/ 3884 h 3885"/>
              <a:gd name="T28" fmla="*/ 3877 w 3878"/>
              <a:gd name="T29" fmla="*/ 1611 h 3885"/>
              <a:gd name="T30" fmla="*/ 3877 w 3878"/>
              <a:gd name="T31" fmla="*/ 1611 h 3885"/>
              <a:gd name="T32" fmla="*/ 3208 w 3878"/>
              <a:gd name="T33" fmla="*/ 0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8" h="3885">
                <a:moveTo>
                  <a:pt x="3208" y="0"/>
                </a:moveTo>
                <a:lnTo>
                  <a:pt x="3208" y="0"/>
                </a:lnTo>
                <a:cubicBezTo>
                  <a:pt x="2797" y="410"/>
                  <a:pt x="2230" y="663"/>
                  <a:pt x="1605" y="663"/>
                </a:cubicBezTo>
                <a:lnTo>
                  <a:pt x="1605" y="663"/>
                </a:lnTo>
                <a:cubicBezTo>
                  <a:pt x="979" y="663"/>
                  <a:pt x="412" y="410"/>
                  <a:pt x="1" y="0"/>
                </a:cubicBezTo>
                <a:lnTo>
                  <a:pt x="1" y="0"/>
                </a:lnTo>
                <a:cubicBezTo>
                  <a:pt x="1" y="0"/>
                  <a:pt x="0" y="1"/>
                  <a:pt x="0" y="2"/>
                </a:cubicBezTo>
                <a:lnTo>
                  <a:pt x="0" y="2"/>
                </a:lnTo>
                <a:cubicBezTo>
                  <a:pt x="412" y="413"/>
                  <a:pt x="667" y="982"/>
                  <a:pt x="667" y="1611"/>
                </a:cubicBezTo>
                <a:lnTo>
                  <a:pt x="667" y="1611"/>
                </a:lnTo>
                <a:cubicBezTo>
                  <a:pt x="667" y="2240"/>
                  <a:pt x="412" y="2809"/>
                  <a:pt x="0" y="3220"/>
                </a:cubicBezTo>
                <a:lnTo>
                  <a:pt x="0" y="3220"/>
                </a:lnTo>
                <a:cubicBezTo>
                  <a:pt x="410" y="3631"/>
                  <a:pt x="978" y="3884"/>
                  <a:pt x="1605" y="3884"/>
                </a:cubicBezTo>
                <a:lnTo>
                  <a:pt x="1605" y="3884"/>
                </a:lnTo>
                <a:cubicBezTo>
                  <a:pt x="2860" y="3884"/>
                  <a:pt x="3877" y="2866"/>
                  <a:pt x="3877" y="1611"/>
                </a:cubicBezTo>
                <a:lnTo>
                  <a:pt x="3877" y="1611"/>
                </a:lnTo>
                <a:cubicBezTo>
                  <a:pt x="3877" y="981"/>
                  <a:pt x="3622" y="412"/>
                  <a:pt x="3208" y="0"/>
                </a:cubicBezTo>
              </a:path>
            </a:pathLst>
          </a:custGeom>
          <a:solidFill>
            <a:schemeClr val="accent3"/>
          </a:solidFill>
          <a:ln>
            <a:noFill/>
          </a:ln>
          <a:effectLst/>
        </p:spPr>
        <p:txBody>
          <a:bodyPr wrap="none" anchor="ctr"/>
          <a:lstStyle/>
          <a:p>
            <a:endParaRPr lang="en-US" sz="3265"/>
          </a:p>
        </p:txBody>
      </p:sp>
      <p:sp>
        <p:nvSpPr>
          <p:cNvPr id="22" name="Freeform 321">
            <a:extLst>
              <a:ext uri="{FF2B5EF4-FFF2-40B4-BE49-F238E27FC236}">
                <a16:creationId xmlns:a16="http://schemas.microsoft.com/office/drawing/2014/main" id="{7348893B-D007-CE46-A1DC-DBBC1EEE4E00}"/>
              </a:ext>
            </a:extLst>
          </p:cNvPr>
          <p:cNvSpPr>
            <a:spLocks noChangeArrowheads="1"/>
          </p:cNvSpPr>
          <p:nvPr/>
        </p:nvSpPr>
        <p:spPr bwMode="auto">
          <a:xfrm>
            <a:off x="2583740" y="2654182"/>
            <a:ext cx="1097280" cy="45720"/>
          </a:xfrm>
          <a:custGeom>
            <a:avLst/>
            <a:gdLst>
              <a:gd name="T0" fmla="*/ 25 w 2865"/>
              <a:gd name="T1" fmla="*/ 51 h 52"/>
              <a:gd name="T2" fmla="*/ 25 w 2865"/>
              <a:gd name="T3" fmla="*/ 0 h 52"/>
              <a:gd name="T4" fmla="*/ 173 w 2865"/>
              <a:gd name="T5" fmla="*/ 26 h 52"/>
              <a:gd name="T6" fmla="*/ 392 w 2865"/>
              <a:gd name="T7" fmla="*/ 51 h 52"/>
              <a:gd name="T8" fmla="*/ 245 w 2865"/>
              <a:gd name="T9" fmla="*/ 26 h 52"/>
              <a:gd name="T10" fmla="*/ 392 w 2865"/>
              <a:gd name="T11" fmla="*/ 0 h 52"/>
              <a:gd name="T12" fmla="*/ 418 w 2865"/>
              <a:gd name="T13" fmla="*/ 26 h 52"/>
              <a:gd name="T14" fmla="*/ 514 w 2865"/>
              <a:gd name="T15" fmla="*/ 51 h 52"/>
              <a:gd name="T16" fmla="*/ 489 w 2865"/>
              <a:gd name="T17" fmla="*/ 26 h 52"/>
              <a:gd name="T18" fmla="*/ 636 w 2865"/>
              <a:gd name="T19" fmla="*/ 0 h 52"/>
              <a:gd name="T20" fmla="*/ 636 w 2865"/>
              <a:gd name="T21" fmla="*/ 51 h 52"/>
              <a:gd name="T22" fmla="*/ 759 w 2865"/>
              <a:gd name="T23" fmla="*/ 51 h 52"/>
              <a:gd name="T24" fmla="*/ 759 w 2865"/>
              <a:gd name="T25" fmla="*/ 0 h 52"/>
              <a:gd name="T26" fmla="*/ 907 w 2865"/>
              <a:gd name="T27" fmla="*/ 26 h 52"/>
              <a:gd name="T28" fmla="*/ 1126 w 2865"/>
              <a:gd name="T29" fmla="*/ 51 h 52"/>
              <a:gd name="T30" fmla="*/ 978 w 2865"/>
              <a:gd name="T31" fmla="*/ 26 h 52"/>
              <a:gd name="T32" fmla="*/ 1126 w 2865"/>
              <a:gd name="T33" fmla="*/ 0 h 52"/>
              <a:gd name="T34" fmla="*/ 1151 w 2865"/>
              <a:gd name="T35" fmla="*/ 26 h 52"/>
              <a:gd name="T36" fmla="*/ 1248 w 2865"/>
              <a:gd name="T37" fmla="*/ 51 h 52"/>
              <a:gd name="T38" fmla="*/ 1223 w 2865"/>
              <a:gd name="T39" fmla="*/ 26 h 52"/>
              <a:gd name="T40" fmla="*/ 1370 w 2865"/>
              <a:gd name="T41" fmla="*/ 0 h 52"/>
              <a:gd name="T42" fmla="*/ 1370 w 2865"/>
              <a:gd name="T43" fmla="*/ 51 h 52"/>
              <a:gd name="T44" fmla="*/ 1493 w 2865"/>
              <a:gd name="T45" fmla="*/ 51 h 52"/>
              <a:gd name="T46" fmla="*/ 1493 w 2865"/>
              <a:gd name="T47" fmla="*/ 0 h 52"/>
              <a:gd name="T48" fmla="*/ 1641 w 2865"/>
              <a:gd name="T49" fmla="*/ 26 h 52"/>
              <a:gd name="T50" fmla="*/ 1860 w 2865"/>
              <a:gd name="T51" fmla="*/ 51 h 52"/>
              <a:gd name="T52" fmla="*/ 1712 w 2865"/>
              <a:gd name="T53" fmla="*/ 26 h 52"/>
              <a:gd name="T54" fmla="*/ 1860 w 2865"/>
              <a:gd name="T55" fmla="*/ 0 h 52"/>
              <a:gd name="T56" fmla="*/ 1885 w 2865"/>
              <a:gd name="T57" fmla="*/ 26 h 52"/>
              <a:gd name="T58" fmla="*/ 1982 w 2865"/>
              <a:gd name="T59" fmla="*/ 51 h 52"/>
              <a:gd name="T60" fmla="*/ 1957 w 2865"/>
              <a:gd name="T61" fmla="*/ 26 h 52"/>
              <a:gd name="T62" fmla="*/ 2104 w 2865"/>
              <a:gd name="T63" fmla="*/ 0 h 52"/>
              <a:gd name="T64" fmla="*/ 2104 w 2865"/>
              <a:gd name="T65" fmla="*/ 51 h 52"/>
              <a:gd name="T66" fmla="*/ 2227 w 2865"/>
              <a:gd name="T67" fmla="*/ 51 h 52"/>
              <a:gd name="T68" fmla="*/ 2227 w 2865"/>
              <a:gd name="T69" fmla="*/ 0 h 52"/>
              <a:gd name="T70" fmla="*/ 2375 w 2865"/>
              <a:gd name="T71" fmla="*/ 26 h 52"/>
              <a:gd name="T72" fmla="*/ 2594 w 2865"/>
              <a:gd name="T73" fmla="*/ 51 h 52"/>
              <a:gd name="T74" fmla="*/ 2446 w 2865"/>
              <a:gd name="T75" fmla="*/ 26 h 52"/>
              <a:gd name="T76" fmla="*/ 2594 w 2865"/>
              <a:gd name="T77" fmla="*/ 0 h 52"/>
              <a:gd name="T78" fmla="*/ 2619 w 2865"/>
              <a:gd name="T79" fmla="*/ 26 h 52"/>
              <a:gd name="T80" fmla="*/ 2716 w 2865"/>
              <a:gd name="T81" fmla="*/ 51 h 52"/>
              <a:gd name="T82" fmla="*/ 2691 w 2865"/>
              <a:gd name="T83" fmla="*/ 26 h 52"/>
              <a:gd name="T84" fmla="*/ 2838 w 2865"/>
              <a:gd name="T85" fmla="*/ 0 h 52"/>
              <a:gd name="T86" fmla="*/ 2838 w 2865"/>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5" h="52">
                <a:moveTo>
                  <a:pt x="147" y="51"/>
                </a:moveTo>
                <a:lnTo>
                  <a:pt x="25" y="51"/>
                </a:lnTo>
                <a:lnTo>
                  <a:pt x="25" y="51"/>
                </a:lnTo>
                <a:cubicBezTo>
                  <a:pt x="11" y="51"/>
                  <a:pt x="0" y="40"/>
                  <a:pt x="0" y="26"/>
                </a:cubicBezTo>
                <a:lnTo>
                  <a:pt x="0" y="26"/>
                </a:lnTo>
                <a:cubicBezTo>
                  <a:pt x="0" y="12"/>
                  <a:pt x="11" y="0"/>
                  <a:pt x="25" y="0"/>
                </a:cubicBezTo>
                <a:lnTo>
                  <a:pt x="147" y="0"/>
                </a:lnTo>
                <a:lnTo>
                  <a:pt x="147" y="0"/>
                </a:lnTo>
                <a:cubicBezTo>
                  <a:pt x="161" y="0"/>
                  <a:pt x="173" y="12"/>
                  <a:pt x="173" y="26"/>
                </a:cubicBezTo>
                <a:lnTo>
                  <a:pt x="173" y="26"/>
                </a:lnTo>
                <a:cubicBezTo>
                  <a:pt x="173" y="40"/>
                  <a:pt x="161" y="51"/>
                  <a:pt x="147" y="51"/>
                </a:cubicBezTo>
                <a:close/>
                <a:moveTo>
                  <a:pt x="392" y="51"/>
                </a:moveTo>
                <a:lnTo>
                  <a:pt x="269" y="51"/>
                </a:lnTo>
                <a:lnTo>
                  <a:pt x="269" y="51"/>
                </a:lnTo>
                <a:cubicBezTo>
                  <a:pt x="255" y="51"/>
                  <a:pt x="245" y="40"/>
                  <a:pt x="245" y="26"/>
                </a:cubicBezTo>
                <a:lnTo>
                  <a:pt x="245" y="26"/>
                </a:lnTo>
                <a:cubicBezTo>
                  <a:pt x="245" y="12"/>
                  <a:pt x="255" y="0"/>
                  <a:pt x="269" y="0"/>
                </a:cubicBezTo>
                <a:lnTo>
                  <a:pt x="392" y="0"/>
                </a:lnTo>
                <a:lnTo>
                  <a:pt x="392" y="0"/>
                </a:lnTo>
                <a:cubicBezTo>
                  <a:pt x="406" y="0"/>
                  <a:pt x="418" y="12"/>
                  <a:pt x="418" y="26"/>
                </a:cubicBezTo>
                <a:lnTo>
                  <a:pt x="418" y="26"/>
                </a:lnTo>
                <a:cubicBezTo>
                  <a:pt x="418" y="40"/>
                  <a:pt x="406" y="51"/>
                  <a:pt x="392" y="51"/>
                </a:cubicBezTo>
                <a:close/>
                <a:moveTo>
                  <a:pt x="636" y="51"/>
                </a:moveTo>
                <a:lnTo>
                  <a:pt x="514" y="51"/>
                </a:lnTo>
                <a:lnTo>
                  <a:pt x="514" y="51"/>
                </a:lnTo>
                <a:cubicBezTo>
                  <a:pt x="500" y="51"/>
                  <a:pt x="489" y="40"/>
                  <a:pt x="489" y="26"/>
                </a:cubicBezTo>
                <a:lnTo>
                  <a:pt x="489" y="26"/>
                </a:lnTo>
                <a:cubicBezTo>
                  <a:pt x="489" y="12"/>
                  <a:pt x="500" y="0"/>
                  <a:pt x="514" y="0"/>
                </a:cubicBezTo>
                <a:lnTo>
                  <a:pt x="636" y="0"/>
                </a:lnTo>
                <a:lnTo>
                  <a:pt x="636" y="0"/>
                </a:lnTo>
                <a:cubicBezTo>
                  <a:pt x="650" y="0"/>
                  <a:pt x="662" y="12"/>
                  <a:pt x="662" y="26"/>
                </a:cubicBezTo>
                <a:lnTo>
                  <a:pt x="662" y="26"/>
                </a:lnTo>
                <a:cubicBezTo>
                  <a:pt x="662" y="40"/>
                  <a:pt x="650" y="51"/>
                  <a:pt x="636" y="51"/>
                </a:cubicBezTo>
                <a:close/>
                <a:moveTo>
                  <a:pt x="881" y="51"/>
                </a:moveTo>
                <a:lnTo>
                  <a:pt x="759" y="51"/>
                </a:lnTo>
                <a:lnTo>
                  <a:pt x="759" y="51"/>
                </a:lnTo>
                <a:cubicBezTo>
                  <a:pt x="745" y="51"/>
                  <a:pt x="734" y="40"/>
                  <a:pt x="734" y="26"/>
                </a:cubicBezTo>
                <a:lnTo>
                  <a:pt x="734" y="26"/>
                </a:lnTo>
                <a:cubicBezTo>
                  <a:pt x="734" y="12"/>
                  <a:pt x="745" y="0"/>
                  <a:pt x="759" y="0"/>
                </a:cubicBezTo>
                <a:lnTo>
                  <a:pt x="881" y="0"/>
                </a:lnTo>
                <a:lnTo>
                  <a:pt x="881" y="0"/>
                </a:lnTo>
                <a:cubicBezTo>
                  <a:pt x="895" y="0"/>
                  <a:pt x="907" y="12"/>
                  <a:pt x="907" y="26"/>
                </a:cubicBezTo>
                <a:lnTo>
                  <a:pt x="907" y="26"/>
                </a:lnTo>
                <a:cubicBezTo>
                  <a:pt x="907" y="40"/>
                  <a:pt x="895" y="51"/>
                  <a:pt x="881" y="51"/>
                </a:cubicBezTo>
                <a:close/>
                <a:moveTo>
                  <a:pt x="1126" y="51"/>
                </a:moveTo>
                <a:lnTo>
                  <a:pt x="1003" y="51"/>
                </a:lnTo>
                <a:lnTo>
                  <a:pt x="1003" y="51"/>
                </a:lnTo>
                <a:cubicBezTo>
                  <a:pt x="989" y="51"/>
                  <a:pt x="978" y="40"/>
                  <a:pt x="978" y="26"/>
                </a:cubicBezTo>
                <a:lnTo>
                  <a:pt x="978" y="26"/>
                </a:lnTo>
                <a:cubicBezTo>
                  <a:pt x="978" y="12"/>
                  <a:pt x="989" y="0"/>
                  <a:pt x="1003" y="0"/>
                </a:cubicBezTo>
                <a:lnTo>
                  <a:pt x="1126" y="0"/>
                </a:lnTo>
                <a:lnTo>
                  <a:pt x="1126" y="0"/>
                </a:lnTo>
                <a:cubicBezTo>
                  <a:pt x="1140" y="0"/>
                  <a:pt x="1151" y="12"/>
                  <a:pt x="1151" y="26"/>
                </a:cubicBezTo>
                <a:lnTo>
                  <a:pt x="1151" y="26"/>
                </a:lnTo>
                <a:cubicBezTo>
                  <a:pt x="1151" y="40"/>
                  <a:pt x="1140" y="51"/>
                  <a:pt x="1126" y="51"/>
                </a:cubicBezTo>
                <a:close/>
                <a:moveTo>
                  <a:pt x="1370" y="51"/>
                </a:moveTo>
                <a:lnTo>
                  <a:pt x="1248" y="51"/>
                </a:lnTo>
                <a:lnTo>
                  <a:pt x="1248" y="51"/>
                </a:lnTo>
                <a:cubicBezTo>
                  <a:pt x="1234" y="51"/>
                  <a:pt x="1223" y="40"/>
                  <a:pt x="1223" y="26"/>
                </a:cubicBezTo>
                <a:lnTo>
                  <a:pt x="1223" y="26"/>
                </a:lnTo>
                <a:cubicBezTo>
                  <a:pt x="1223" y="12"/>
                  <a:pt x="1234" y="0"/>
                  <a:pt x="1248" y="0"/>
                </a:cubicBezTo>
                <a:lnTo>
                  <a:pt x="1370" y="0"/>
                </a:lnTo>
                <a:lnTo>
                  <a:pt x="1370" y="0"/>
                </a:lnTo>
                <a:cubicBezTo>
                  <a:pt x="1384" y="0"/>
                  <a:pt x="1396" y="12"/>
                  <a:pt x="1396" y="26"/>
                </a:cubicBezTo>
                <a:lnTo>
                  <a:pt x="1396" y="26"/>
                </a:lnTo>
                <a:cubicBezTo>
                  <a:pt x="1396" y="40"/>
                  <a:pt x="1384" y="51"/>
                  <a:pt x="1370" y="51"/>
                </a:cubicBezTo>
                <a:close/>
                <a:moveTo>
                  <a:pt x="1615" y="51"/>
                </a:moveTo>
                <a:lnTo>
                  <a:pt x="1493" y="51"/>
                </a:lnTo>
                <a:lnTo>
                  <a:pt x="1493" y="51"/>
                </a:lnTo>
                <a:cubicBezTo>
                  <a:pt x="1479" y="51"/>
                  <a:pt x="1468" y="40"/>
                  <a:pt x="1468" y="26"/>
                </a:cubicBezTo>
                <a:lnTo>
                  <a:pt x="1468" y="26"/>
                </a:lnTo>
                <a:cubicBezTo>
                  <a:pt x="1468" y="12"/>
                  <a:pt x="1479" y="0"/>
                  <a:pt x="1493" y="0"/>
                </a:cubicBezTo>
                <a:lnTo>
                  <a:pt x="1615" y="0"/>
                </a:lnTo>
                <a:lnTo>
                  <a:pt x="1615" y="0"/>
                </a:lnTo>
                <a:cubicBezTo>
                  <a:pt x="1629" y="0"/>
                  <a:pt x="1641" y="12"/>
                  <a:pt x="1641" y="26"/>
                </a:cubicBezTo>
                <a:lnTo>
                  <a:pt x="1641" y="26"/>
                </a:lnTo>
                <a:cubicBezTo>
                  <a:pt x="1641" y="40"/>
                  <a:pt x="1629" y="51"/>
                  <a:pt x="1615" y="51"/>
                </a:cubicBezTo>
                <a:close/>
                <a:moveTo>
                  <a:pt x="1860" y="51"/>
                </a:moveTo>
                <a:lnTo>
                  <a:pt x="1737" y="51"/>
                </a:lnTo>
                <a:lnTo>
                  <a:pt x="1737" y="51"/>
                </a:lnTo>
                <a:cubicBezTo>
                  <a:pt x="1723" y="51"/>
                  <a:pt x="1712" y="40"/>
                  <a:pt x="1712" y="26"/>
                </a:cubicBezTo>
                <a:lnTo>
                  <a:pt x="1712" y="26"/>
                </a:lnTo>
                <a:cubicBezTo>
                  <a:pt x="1712" y="12"/>
                  <a:pt x="1723" y="0"/>
                  <a:pt x="1737" y="0"/>
                </a:cubicBezTo>
                <a:lnTo>
                  <a:pt x="1860" y="0"/>
                </a:lnTo>
                <a:lnTo>
                  <a:pt x="1860" y="0"/>
                </a:lnTo>
                <a:cubicBezTo>
                  <a:pt x="1874" y="0"/>
                  <a:pt x="1885" y="12"/>
                  <a:pt x="1885" y="26"/>
                </a:cubicBezTo>
                <a:lnTo>
                  <a:pt x="1885" y="26"/>
                </a:lnTo>
                <a:cubicBezTo>
                  <a:pt x="1885" y="40"/>
                  <a:pt x="1874" y="51"/>
                  <a:pt x="1860" y="51"/>
                </a:cubicBezTo>
                <a:close/>
                <a:moveTo>
                  <a:pt x="2104" y="51"/>
                </a:moveTo>
                <a:lnTo>
                  <a:pt x="1982" y="51"/>
                </a:lnTo>
                <a:lnTo>
                  <a:pt x="1982" y="51"/>
                </a:lnTo>
                <a:cubicBezTo>
                  <a:pt x="1968" y="51"/>
                  <a:pt x="1957" y="40"/>
                  <a:pt x="1957" y="26"/>
                </a:cubicBezTo>
                <a:lnTo>
                  <a:pt x="1957" y="26"/>
                </a:lnTo>
                <a:cubicBezTo>
                  <a:pt x="1957" y="12"/>
                  <a:pt x="1968" y="0"/>
                  <a:pt x="1982" y="0"/>
                </a:cubicBezTo>
                <a:lnTo>
                  <a:pt x="2104" y="0"/>
                </a:lnTo>
                <a:lnTo>
                  <a:pt x="2104" y="0"/>
                </a:lnTo>
                <a:cubicBezTo>
                  <a:pt x="2118" y="0"/>
                  <a:pt x="2130" y="12"/>
                  <a:pt x="2130" y="26"/>
                </a:cubicBezTo>
                <a:lnTo>
                  <a:pt x="2130" y="26"/>
                </a:lnTo>
                <a:cubicBezTo>
                  <a:pt x="2130" y="40"/>
                  <a:pt x="2118" y="51"/>
                  <a:pt x="2104" y="51"/>
                </a:cubicBezTo>
                <a:close/>
                <a:moveTo>
                  <a:pt x="2349" y="51"/>
                </a:moveTo>
                <a:lnTo>
                  <a:pt x="2227" y="51"/>
                </a:lnTo>
                <a:lnTo>
                  <a:pt x="2227" y="51"/>
                </a:lnTo>
                <a:cubicBezTo>
                  <a:pt x="2212" y="51"/>
                  <a:pt x="2201" y="40"/>
                  <a:pt x="2201" y="26"/>
                </a:cubicBezTo>
                <a:lnTo>
                  <a:pt x="2201" y="26"/>
                </a:lnTo>
                <a:cubicBezTo>
                  <a:pt x="2201" y="12"/>
                  <a:pt x="2212" y="0"/>
                  <a:pt x="2227" y="0"/>
                </a:cubicBezTo>
                <a:lnTo>
                  <a:pt x="2349" y="0"/>
                </a:lnTo>
                <a:lnTo>
                  <a:pt x="2349" y="0"/>
                </a:lnTo>
                <a:cubicBezTo>
                  <a:pt x="2363" y="0"/>
                  <a:pt x="2375" y="12"/>
                  <a:pt x="2375" y="26"/>
                </a:cubicBezTo>
                <a:lnTo>
                  <a:pt x="2375" y="26"/>
                </a:lnTo>
                <a:cubicBezTo>
                  <a:pt x="2375" y="40"/>
                  <a:pt x="2363" y="51"/>
                  <a:pt x="2349" y="51"/>
                </a:cubicBezTo>
                <a:close/>
                <a:moveTo>
                  <a:pt x="2594" y="51"/>
                </a:moveTo>
                <a:lnTo>
                  <a:pt x="2471" y="51"/>
                </a:lnTo>
                <a:lnTo>
                  <a:pt x="2471" y="51"/>
                </a:lnTo>
                <a:cubicBezTo>
                  <a:pt x="2457" y="51"/>
                  <a:pt x="2446" y="40"/>
                  <a:pt x="2446" y="26"/>
                </a:cubicBezTo>
                <a:lnTo>
                  <a:pt x="2446" y="26"/>
                </a:lnTo>
                <a:cubicBezTo>
                  <a:pt x="2446" y="12"/>
                  <a:pt x="2457" y="0"/>
                  <a:pt x="2471" y="0"/>
                </a:cubicBezTo>
                <a:lnTo>
                  <a:pt x="2594" y="0"/>
                </a:lnTo>
                <a:lnTo>
                  <a:pt x="2594" y="0"/>
                </a:lnTo>
                <a:cubicBezTo>
                  <a:pt x="2607" y="0"/>
                  <a:pt x="2619" y="12"/>
                  <a:pt x="2619" y="26"/>
                </a:cubicBezTo>
                <a:lnTo>
                  <a:pt x="2619" y="26"/>
                </a:lnTo>
                <a:cubicBezTo>
                  <a:pt x="2619" y="40"/>
                  <a:pt x="2607" y="51"/>
                  <a:pt x="2594" y="51"/>
                </a:cubicBezTo>
                <a:close/>
                <a:moveTo>
                  <a:pt x="2838" y="51"/>
                </a:moveTo>
                <a:lnTo>
                  <a:pt x="2716" y="51"/>
                </a:lnTo>
                <a:lnTo>
                  <a:pt x="2716" y="51"/>
                </a:lnTo>
                <a:cubicBezTo>
                  <a:pt x="2702" y="51"/>
                  <a:pt x="2691" y="40"/>
                  <a:pt x="2691" y="26"/>
                </a:cubicBezTo>
                <a:lnTo>
                  <a:pt x="2691" y="26"/>
                </a:lnTo>
                <a:cubicBezTo>
                  <a:pt x="2691" y="12"/>
                  <a:pt x="2702" y="0"/>
                  <a:pt x="2716" y="0"/>
                </a:cubicBezTo>
                <a:lnTo>
                  <a:pt x="2838" y="0"/>
                </a:lnTo>
                <a:lnTo>
                  <a:pt x="2838" y="0"/>
                </a:lnTo>
                <a:cubicBezTo>
                  <a:pt x="2852" y="0"/>
                  <a:pt x="2864" y="12"/>
                  <a:pt x="2864" y="26"/>
                </a:cubicBezTo>
                <a:lnTo>
                  <a:pt x="2864" y="26"/>
                </a:lnTo>
                <a:cubicBezTo>
                  <a:pt x="2864" y="40"/>
                  <a:pt x="2852" y="51"/>
                  <a:pt x="2838" y="51"/>
                </a:cubicBezTo>
                <a:close/>
              </a:path>
            </a:pathLst>
          </a:custGeom>
          <a:solidFill>
            <a:schemeClr val="accent1"/>
          </a:solidFill>
          <a:ln>
            <a:noFill/>
          </a:ln>
          <a:effectLst/>
        </p:spPr>
        <p:txBody>
          <a:bodyPr wrap="none" anchor="ctr"/>
          <a:lstStyle/>
          <a:p>
            <a:endParaRPr lang="en-US" sz="3265"/>
          </a:p>
        </p:txBody>
      </p:sp>
      <p:sp>
        <p:nvSpPr>
          <p:cNvPr id="24" name="Freeform 323">
            <a:extLst>
              <a:ext uri="{FF2B5EF4-FFF2-40B4-BE49-F238E27FC236}">
                <a16:creationId xmlns:a16="http://schemas.microsoft.com/office/drawing/2014/main" id="{9E9DE80E-7F4D-0B43-99B8-06C5099D10ED}"/>
              </a:ext>
            </a:extLst>
          </p:cNvPr>
          <p:cNvSpPr>
            <a:spLocks noChangeArrowheads="1"/>
          </p:cNvSpPr>
          <p:nvPr/>
        </p:nvSpPr>
        <p:spPr bwMode="auto">
          <a:xfrm>
            <a:off x="2588323" y="5072045"/>
            <a:ext cx="1109712" cy="45720"/>
          </a:xfrm>
          <a:custGeom>
            <a:avLst/>
            <a:gdLst>
              <a:gd name="T0" fmla="*/ 25 w 1780"/>
              <a:gd name="T1" fmla="*/ 51 h 52"/>
              <a:gd name="T2" fmla="*/ 0 w 1780"/>
              <a:gd name="T3" fmla="*/ 26 h 52"/>
              <a:gd name="T4" fmla="*/ 25 w 1780"/>
              <a:gd name="T5" fmla="*/ 0 h 52"/>
              <a:gd name="T6" fmla="*/ 147 w 1780"/>
              <a:gd name="T7" fmla="*/ 0 h 52"/>
              <a:gd name="T8" fmla="*/ 173 w 1780"/>
              <a:gd name="T9" fmla="*/ 26 h 52"/>
              <a:gd name="T10" fmla="*/ 392 w 1780"/>
              <a:gd name="T11" fmla="*/ 51 h 52"/>
              <a:gd name="T12" fmla="*/ 269 w 1780"/>
              <a:gd name="T13" fmla="*/ 51 h 52"/>
              <a:gd name="T14" fmla="*/ 245 w 1780"/>
              <a:gd name="T15" fmla="*/ 26 h 52"/>
              <a:gd name="T16" fmla="*/ 392 w 1780"/>
              <a:gd name="T17" fmla="*/ 0 h 52"/>
              <a:gd name="T18" fmla="*/ 418 w 1780"/>
              <a:gd name="T19" fmla="*/ 26 h 52"/>
              <a:gd name="T20" fmla="*/ 392 w 1780"/>
              <a:gd name="T21" fmla="*/ 51 h 52"/>
              <a:gd name="T22" fmla="*/ 514 w 1780"/>
              <a:gd name="T23" fmla="*/ 51 h 52"/>
              <a:gd name="T24" fmla="*/ 489 w 1780"/>
              <a:gd name="T25" fmla="*/ 26 h 52"/>
              <a:gd name="T26" fmla="*/ 514 w 1780"/>
              <a:gd name="T27" fmla="*/ 0 h 52"/>
              <a:gd name="T28" fmla="*/ 636 w 1780"/>
              <a:gd name="T29" fmla="*/ 0 h 52"/>
              <a:gd name="T30" fmla="*/ 662 w 1780"/>
              <a:gd name="T31" fmla="*/ 26 h 52"/>
              <a:gd name="T32" fmla="*/ 881 w 1780"/>
              <a:gd name="T33" fmla="*/ 51 h 52"/>
              <a:gd name="T34" fmla="*/ 759 w 1780"/>
              <a:gd name="T35" fmla="*/ 51 h 52"/>
              <a:gd name="T36" fmla="*/ 734 w 1780"/>
              <a:gd name="T37" fmla="*/ 26 h 52"/>
              <a:gd name="T38" fmla="*/ 881 w 1780"/>
              <a:gd name="T39" fmla="*/ 0 h 52"/>
              <a:gd name="T40" fmla="*/ 907 w 1780"/>
              <a:gd name="T41" fmla="*/ 26 h 52"/>
              <a:gd name="T42" fmla="*/ 881 w 1780"/>
              <a:gd name="T43" fmla="*/ 51 h 52"/>
              <a:gd name="T44" fmla="*/ 1003 w 1780"/>
              <a:gd name="T45" fmla="*/ 51 h 52"/>
              <a:gd name="T46" fmla="*/ 978 w 1780"/>
              <a:gd name="T47" fmla="*/ 26 h 52"/>
              <a:gd name="T48" fmla="*/ 1003 w 1780"/>
              <a:gd name="T49" fmla="*/ 0 h 52"/>
              <a:gd name="T50" fmla="*/ 1126 w 1780"/>
              <a:gd name="T51" fmla="*/ 0 h 52"/>
              <a:gd name="T52" fmla="*/ 1151 w 1780"/>
              <a:gd name="T53" fmla="*/ 26 h 52"/>
              <a:gd name="T54" fmla="*/ 1370 w 1780"/>
              <a:gd name="T55" fmla="*/ 51 h 52"/>
              <a:gd name="T56" fmla="*/ 1248 w 1780"/>
              <a:gd name="T57" fmla="*/ 51 h 52"/>
              <a:gd name="T58" fmla="*/ 1223 w 1780"/>
              <a:gd name="T59" fmla="*/ 26 h 52"/>
              <a:gd name="T60" fmla="*/ 1370 w 1780"/>
              <a:gd name="T61" fmla="*/ 0 h 52"/>
              <a:gd name="T62" fmla="*/ 1396 w 1780"/>
              <a:gd name="T63" fmla="*/ 26 h 52"/>
              <a:gd name="T64" fmla="*/ 1370 w 1780"/>
              <a:gd name="T65" fmla="*/ 51 h 52"/>
              <a:gd name="T66" fmla="*/ 1493 w 1780"/>
              <a:gd name="T67" fmla="*/ 51 h 52"/>
              <a:gd name="T68" fmla="*/ 1468 w 1780"/>
              <a:gd name="T69" fmla="*/ 26 h 52"/>
              <a:gd name="T70" fmla="*/ 1493 w 1780"/>
              <a:gd name="T71" fmla="*/ 0 h 52"/>
              <a:gd name="T72" fmla="*/ 1615 w 1780"/>
              <a:gd name="T73" fmla="*/ 0 h 52"/>
              <a:gd name="T74" fmla="*/ 1641 w 1780"/>
              <a:gd name="T75" fmla="*/ 26 h 52"/>
              <a:gd name="T76" fmla="*/ 1754 w 1780"/>
              <a:gd name="T77" fmla="*/ 51 h 52"/>
              <a:gd name="T78" fmla="*/ 1737 w 1780"/>
              <a:gd name="T79" fmla="*/ 51 h 52"/>
              <a:gd name="T80" fmla="*/ 1712 w 1780"/>
              <a:gd name="T81" fmla="*/ 26 h 52"/>
              <a:gd name="T82" fmla="*/ 1754 w 1780"/>
              <a:gd name="T83" fmla="*/ 0 h 52"/>
              <a:gd name="T84" fmla="*/ 1779 w 1780"/>
              <a:gd name="T85" fmla="*/ 26 h 52"/>
              <a:gd name="T86" fmla="*/ 1754 w 1780"/>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0" h="52">
                <a:moveTo>
                  <a:pt x="147" y="51"/>
                </a:moveTo>
                <a:lnTo>
                  <a:pt x="25" y="51"/>
                </a:lnTo>
                <a:lnTo>
                  <a:pt x="25" y="51"/>
                </a:lnTo>
                <a:cubicBezTo>
                  <a:pt x="11" y="51"/>
                  <a:pt x="0" y="40"/>
                  <a:pt x="0" y="26"/>
                </a:cubicBezTo>
                <a:lnTo>
                  <a:pt x="0" y="26"/>
                </a:lnTo>
                <a:cubicBezTo>
                  <a:pt x="0" y="11"/>
                  <a:pt x="11" y="0"/>
                  <a:pt x="25" y="0"/>
                </a:cubicBezTo>
                <a:lnTo>
                  <a:pt x="147" y="0"/>
                </a:lnTo>
                <a:lnTo>
                  <a:pt x="147" y="0"/>
                </a:lnTo>
                <a:cubicBezTo>
                  <a:pt x="161" y="0"/>
                  <a:pt x="173" y="11"/>
                  <a:pt x="173" y="26"/>
                </a:cubicBezTo>
                <a:lnTo>
                  <a:pt x="173" y="26"/>
                </a:lnTo>
                <a:cubicBezTo>
                  <a:pt x="173" y="40"/>
                  <a:pt x="161" y="51"/>
                  <a:pt x="147" y="51"/>
                </a:cubicBezTo>
                <a:close/>
                <a:moveTo>
                  <a:pt x="392" y="51"/>
                </a:moveTo>
                <a:lnTo>
                  <a:pt x="269" y="51"/>
                </a:lnTo>
                <a:lnTo>
                  <a:pt x="269" y="51"/>
                </a:lnTo>
                <a:cubicBezTo>
                  <a:pt x="255" y="51"/>
                  <a:pt x="245" y="40"/>
                  <a:pt x="245" y="26"/>
                </a:cubicBezTo>
                <a:lnTo>
                  <a:pt x="245" y="26"/>
                </a:lnTo>
                <a:cubicBezTo>
                  <a:pt x="245" y="11"/>
                  <a:pt x="255" y="0"/>
                  <a:pt x="269" y="0"/>
                </a:cubicBezTo>
                <a:lnTo>
                  <a:pt x="392" y="0"/>
                </a:lnTo>
                <a:lnTo>
                  <a:pt x="392" y="0"/>
                </a:lnTo>
                <a:cubicBezTo>
                  <a:pt x="406" y="0"/>
                  <a:pt x="418" y="11"/>
                  <a:pt x="418" y="26"/>
                </a:cubicBezTo>
                <a:lnTo>
                  <a:pt x="418" y="26"/>
                </a:lnTo>
                <a:cubicBezTo>
                  <a:pt x="418" y="40"/>
                  <a:pt x="406" y="51"/>
                  <a:pt x="392" y="51"/>
                </a:cubicBezTo>
                <a:close/>
                <a:moveTo>
                  <a:pt x="636" y="51"/>
                </a:moveTo>
                <a:lnTo>
                  <a:pt x="514" y="51"/>
                </a:lnTo>
                <a:lnTo>
                  <a:pt x="514" y="51"/>
                </a:lnTo>
                <a:cubicBezTo>
                  <a:pt x="500" y="51"/>
                  <a:pt x="489" y="40"/>
                  <a:pt x="489" y="26"/>
                </a:cubicBezTo>
                <a:lnTo>
                  <a:pt x="489" y="26"/>
                </a:lnTo>
                <a:cubicBezTo>
                  <a:pt x="489" y="11"/>
                  <a:pt x="500" y="0"/>
                  <a:pt x="514" y="0"/>
                </a:cubicBezTo>
                <a:lnTo>
                  <a:pt x="636" y="0"/>
                </a:lnTo>
                <a:lnTo>
                  <a:pt x="636" y="0"/>
                </a:lnTo>
                <a:cubicBezTo>
                  <a:pt x="650" y="0"/>
                  <a:pt x="662" y="11"/>
                  <a:pt x="662" y="26"/>
                </a:cubicBezTo>
                <a:lnTo>
                  <a:pt x="662" y="26"/>
                </a:lnTo>
                <a:cubicBezTo>
                  <a:pt x="662" y="40"/>
                  <a:pt x="650" y="51"/>
                  <a:pt x="636" y="51"/>
                </a:cubicBezTo>
                <a:close/>
                <a:moveTo>
                  <a:pt x="881" y="51"/>
                </a:moveTo>
                <a:lnTo>
                  <a:pt x="759" y="51"/>
                </a:lnTo>
                <a:lnTo>
                  <a:pt x="759" y="51"/>
                </a:lnTo>
                <a:cubicBezTo>
                  <a:pt x="745" y="51"/>
                  <a:pt x="734" y="40"/>
                  <a:pt x="734" y="26"/>
                </a:cubicBezTo>
                <a:lnTo>
                  <a:pt x="734" y="26"/>
                </a:lnTo>
                <a:cubicBezTo>
                  <a:pt x="734" y="11"/>
                  <a:pt x="745" y="0"/>
                  <a:pt x="759" y="0"/>
                </a:cubicBezTo>
                <a:lnTo>
                  <a:pt x="881" y="0"/>
                </a:lnTo>
                <a:lnTo>
                  <a:pt x="881" y="0"/>
                </a:lnTo>
                <a:cubicBezTo>
                  <a:pt x="895" y="0"/>
                  <a:pt x="907" y="11"/>
                  <a:pt x="907" y="26"/>
                </a:cubicBezTo>
                <a:lnTo>
                  <a:pt x="907" y="26"/>
                </a:lnTo>
                <a:cubicBezTo>
                  <a:pt x="907" y="40"/>
                  <a:pt x="895" y="51"/>
                  <a:pt x="881" y="51"/>
                </a:cubicBezTo>
                <a:close/>
                <a:moveTo>
                  <a:pt x="1126" y="51"/>
                </a:moveTo>
                <a:lnTo>
                  <a:pt x="1003" y="51"/>
                </a:lnTo>
                <a:lnTo>
                  <a:pt x="1003" y="51"/>
                </a:lnTo>
                <a:cubicBezTo>
                  <a:pt x="989" y="51"/>
                  <a:pt x="978" y="40"/>
                  <a:pt x="978" y="26"/>
                </a:cubicBezTo>
                <a:lnTo>
                  <a:pt x="978" y="26"/>
                </a:lnTo>
                <a:cubicBezTo>
                  <a:pt x="978" y="11"/>
                  <a:pt x="989" y="0"/>
                  <a:pt x="1003" y="0"/>
                </a:cubicBezTo>
                <a:lnTo>
                  <a:pt x="1126" y="0"/>
                </a:lnTo>
                <a:lnTo>
                  <a:pt x="1126" y="0"/>
                </a:lnTo>
                <a:cubicBezTo>
                  <a:pt x="1140" y="0"/>
                  <a:pt x="1151" y="11"/>
                  <a:pt x="1151" y="26"/>
                </a:cubicBezTo>
                <a:lnTo>
                  <a:pt x="1151" y="26"/>
                </a:lnTo>
                <a:cubicBezTo>
                  <a:pt x="1151" y="40"/>
                  <a:pt x="1140" y="51"/>
                  <a:pt x="1126" y="51"/>
                </a:cubicBezTo>
                <a:close/>
                <a:moveTo>
                  <a:pt x="1370" y="51"/>
                </a:moveTo>
                <a:lnTo>
                  <a:pt x="1248" y="51"/>
                </a:lnTo>
                <a:lnTo>
                  <a:pt x="1248" y="51"/>
                </a:lnTo>
                <a:cubicBezTo>
                  <a:pt x="1234" y="51"/>
                  <a:pt x="1223" y="40"/>
                  <a:pt x="1223" y="26"/>
                </a:cubicBezTo>
                <a:lnTo>
                  <a:pt x="1223" y="26"/>
                </a:lnTo>
                <a:cubicBezTo>
                  <a:pt x="1223" y="11"/>
                  <a:pt x="1234" y="0"/>
                  <a:pt x="1248" y="0"/>
                </a:cubicBezTo>
                <a:lnTo>
                  <a:pt x="1370" y="0"/>
                </a:lnTo>
                <a:lnTo>
                  <a:pt x="1370" y="0"/>
                </a:lnTo>
                <a:cubicBezTo>
                  <a:pt x="1384" y="0"/>
                  <a:pt x="1396" y="11"/>
                  <a:pt x="1396" y="26"/>
                </a:cubicBezTo>
                <a:lnTo>
                  <a:pt x="1396" y="26"/>
                </a:lnTo>
                <a:cubicBezTo>
                  <a:pt x="1396" y="40"/>
                  <a:pt x="1384" y="51"/>
                  <a:pt x="1370" y="51"/>
                </a:cubicBezTo>
                <a:close/>
                <a:moveTo>
                  <a:pt x="1615" y="51"/>
                </a:moveTo>
                <a:lnTo>
                  <a:pt x="1493" y="51"/>
                </a:lnTo>
                <a:lnTo>
                  <a:pt x="1493" y="51"/>
                </a:lnTo>
                <a:cubicBezTo>
                  <a:pt x="1479" y="51"/>
                  <a:pt x="1468" y="40"/>
                  <a:pt x="1468" y="26"/>
                </a:cubicBezTo>
                <a:lnTo>
                  <a:pt x="1468" y="26"/>
                </a:lnTo>
                <a:cubicBezTo>
                  <a:pt x="1468" y="11"/>
                  <a:pt x="1479" y="0"/>
                  <a:pt x="1493" y="0"/>
                </a:cubicBezTo>
                <a:lnTo>
                  <a:pt x="1615" y="0"/>
                </a:lnTo>
                <a:lnTo>
                  <a:pt x="1615" y="0"/>
                </a:lnTo>
                <a:cubicBezTo>
                  <a:pt x="1629" y="0"/>
                  <a:pt x="1641" y="11"/>
                  <a:pt x="1641" y="26"/>
                </a:cubicBezTo>
                <a:lnTo>
                  <a:pt x="1641" y="26"/>
                </a:lnTo>
                <a:cubicBezTo>
                  <a:pt x="1641" y="40"/>
                  <a:pt x="1629" y="51"/>
                  <a:pt x="1615" y="51"/>
                </a:cubicBezTo>
                <a:close/>
                <a:moveTo>
                  <a:pt x="1754" y="51"/>
                </a:moveTo>
                <a:lnTo>
                  <a:pt x="1737" y="51"/>
                </a:lnTo>
                <a:lnTo>
                  <a:pt x="1737" y="51"/>
                </a:lnTo>
                <a:cubicBezTo>
                  <a:pt x="1723" y="51"/>
                  <a:pt x="1712" y="40"/>
                  <a:pt x="1712" y="26"/>
                </a:cubicBezTo>
                <a:lnTo>
                  <a:pt x="1712" y="26"/>
                </a:lnTo>
                <a:cubicBezTo>
                  <a:pt x="1712" y="11"/>
                  <a:pt x="1723" y="0"/>
                  <a:pt x="1737" y="0"/>
                </a:cubicBezTo>
                <a:lnTo>
                  <a:pt x="1754" y="0"/>
                </a:lnTo>
                <a:lnTo>
                  <a:pt x="1754" y="0"/>
                </a:lnTo>
                <a:cubicBezTo>
                  <a:pt x="1768" y="0"/>
                  <a:pt x="1779" y="11"/>
                  <a:pt x="1779" y="26"/>
                </a:cubicBezTo>
                <a:lnTo>
                  <a:pt x="1779" y="26"/>
                </a:lnTo>
                <a:cubicBezTo>
                  <a:pt x="1779" y="40"/>
                  <a:pt x="1768" y="51"/>
                  <a:pt x="1754" y="51"/>
                </a:cubicBezTo>
                <a:close/>
              </a:path>
            </a:pathLst>
          </a:custGeom>
          <a:solidFill>
            <a:schemeClr val="accent4"/>
          </a:solidFill>
          <a:ln>
            <a:noFill/>
          </a:ln>
          <a:effectLst/>
        </p:spPr>
        <p:txBody>
          <a:bodyPr wrap="none" anchor="ctr"/>
          <a:lstStyle/>
          <a:p>
            <a:endParaRPr lang="en-US" sz="3265"/>
          </a:p>
        </p:txBody>
      </p:sp>
      <p:sp>
        <p:nvSpPr>
          <p:cNvPr id="6" name="TextBox 5">
            <a:extLst>
              <a:ext uri="{FF2B5EF4-FFF2-40B4-BE49-F238E27FC236}">
                <a16:creationId xmlns:a16="http://schemas.microsoft.com/office/drawing/2014/main" id="{83451BFB-C296-764C-9841-E71ED7442F31}"/>
              </a:ext>
            </a:extLst>
          </p:cNvPr>
          <p:cNvSpPr txBox="1"/>
          <p:nvPr/>
        </p:nvSpPr>
        <p:spPr>
          <a:xfrm>
            <a:off x="169295" y="2299853"/>
            <a:ext cx="2057400" cy="1631216"/>
          </a:xfrm>
          <a:prstGeom prst="rect">
            <a:avLst/>
          </a:prstGeom>
          <a:noFill/>
        </p:spPr>
        <p:txBody>
          <a:bodyPr wrap="square" rtlCol="0" anchor="t">
            <a:spAutoFit/>
          </a:bodyPr>
          <a:lstStyle/>
          <a:p>
            <a:pPr algn="r"/>
            <a:r>
              <a:rPr lang="en-US" sz="1000" spc="-15" dirty="0">
                <a:latin typeface="Poppins" panose="00000500000000000000" pitchFamily="2" charset="0"/>
                <a:ea typeface="Source Sans Pro" panose="020B0503030403020204" pitchFamily="34" charset="0"/>
                <a:cs typeface="Poppins" panose="00000500000000000000" pitchFamily="2" charset="0"/>
              </a:rPr>
              <a:t>Meets weekly with fellow to receive project updates and respond to any program questions and/</a:t>
            </a:r>
            <a:r>
              <a:rPr lang="en-US" sz="1000" spc="-15">
                <a:latin typeface="Poppins" panose="00000500000000000000" pitchFamily="2" charset="0"/>
                <a:ea typeface="Source Sans Pro" panose="020B0503030403020204" pitchFamily="34" charset="0"/>
                <a:cs typeface="Poppins" panose="00000500000000000000" pitchFamily="2" charset="0"/>
              </a:rPr>
              <a:t>or concerns; </a:t>
            </a:r>
            <a:r>
              <a:rPr lang="en-US" sz="1000" spc="-15" dirty="0">
                <a:latin typeface="Poppins" panose="00000500000000000000" pitchFamily="2" charset="0"/>
                <a:ea typeface="Source Sans Pro" panose="020B0503030403020204" pitchFamily="34" charset="0"/>
                <a:cs typeface="Poppins" panose="00000500000000000000" pitchFamily="2" charset="0"/>
              </a:rPr>
              <a:t>Meets monthly with both secondary mentors and fellows to review work plans; Performs final reviews and assessments of fellow’s work plans and deliverables</a:t>
            </a:r>
          </a:p>
        </p:txBody>
      </p:sp>
      <p:sp>
        <p:nvSpPr>
          <p:cNvPr id="7" name="TextBox 6">
            <a:extLst>
              <a:ext uri="{FF2B5EF4-FFF2-40B4-BE49-F238E27FC236}">
                <a16:creationId xmlns:a16="http://schemas.microsoft.com/office/drawing/2014/main" id="{042EF76B-D31A-9C4B-924F-245FD75399C4}"/>
              </a:ext>
            </a:extLst>
          </p:cNvPr>
          <p:cNvSpPr txBox="1"/>
          <p:nvPr/>
        </p:nvSpPr>
        <p:spPr>
          <a:xfrm>
            <a:off x="892508" y="1614123"/>
            <a:ext cx="1232389" cy="657872"/>
          </a:xfrm>
          <a:prstGeom prst="rect">
            <a:avLst/>
          </a:prstGeom>
          <a:noFill/>
        </p:spPr>
        <p:txBody>
          <a:bodyPr wrap="none" rtlCol="0" anchor="b">
            <a:spAutoFit/>
          </a:bodyPr>
          <a:lstStyle/>
          <a:p>
            <a:pPr algn="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Primary</a:t>
            </a:r>
            <a:b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b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Mentor</a:t>
            </a:r>
          </a:p>
        </p:txBody>
      </p:sp>
      <p:sp>
        <p:nvSpPr>
          <p:cNvPr id="8" name="TextBox 7">
            <a:extLst>
              <a:ext uri="{FF2B5EF4-FFF2-40B4-BE49-F238E27FC236}">
                <a16:creationId xmlns:a16="http://schemas.microsoft.com/office/drawing/2014/main" id="{42C14894-052E-CB44-A7F8-771F12EAAD17}"/>
              </a:ext>
            </a:extLst>
          </p:cNvPr>
          <p:cNvSpPr txBox="1"/>
          <p:nvPr/>
        </p:nvSpPr>
        <p:spPr>
          <a:xfrm>
            <a:off x="169295" y="4757944"/>
            <a:ext cx="2057400" cy="1323439"/>
          </a:xfrm>
          <a:prstGeom prst="rect">
            <a:avLst/>
          </a:prstGeom>
          <a:noFill/>
        </p:spPr>
        <p:txBody>
          <a:bodyPr wrap="square" rtlCol="0" anchor="t">
            <a:spAutoFit/>
          </a:bodyPr>
          <a:lstStyle/>
          <a:p>
            <a:pPr algn="r"/>
            <a:r>
              <a:rPr lang="en-US" sz="1000" spc="-15" dirty="0">
                <a:latin typeface="Poppins" panose="00000500000000000000" pitchFamily="2" charset="0"/>
                <a:ea typeface="Source Sans Pro" panose="020B0503030403020204" pitchFamily="34" charset="0"/>
                <a:cs typeface="Poppins" panose="00000500000000000000" pitchFamily="2" charset="0"/>
              </a:rPr>
              <a:t>Meets weekly with fellow to scope projects and prioritize tasks. Provides technical assistance to advance completion of tasks; Performs preliminary reviews and assessments of work plans and deliverables</a:t>
            </a:r>
          </a:p>
        </p:txBody>
      </p:sp>
      <p:sp>
        <p:nvSpPr>
          <p:cNvPr id="9" name="TextBox 8">
            <a:extLst>
              <a:ext uri="{FF2B5EF4-FFF2-40B4-BE49-F238E27FC236}">
                <a16:creationId xmlns:a16="http://schemas.microsoft.com/office/drawing/2014/main" id="{5646CAFA-67CE-174F-BF0F-3CCD9870F810}"/>
              </a:ext>
            </a:extLst>
          </p:cNvPr>
          <p:cNvSpPr txBox="1"/>
          <p:nvPr/>
        </p:nvSpPr>
        <p:spPr>
          <a:xfrm>
            <a:off x="601308" y="4129365"/>
            <a:ext cx="1595629" cy="657872"/>
          </a:xfrm>
          <a:prstGeom prst="rect">
            <a:avLst/>
          </a:prstGeom>
          <a:noFill/>
        </p:spPr>
        <p:txBody>
          <a:bodyPr wrap="none" rtlCol="0" anchor="b">
            <a:spAutoFit/>
          </a:bodyPr>
          <a:lstStyle/>
          <a:p>
            <a:pPr algn="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Secondary</a:t>
            </a:r>
            <a:b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b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Mentor</a:t>
            </a:r>
          </a:p>
        </p:txBody>
      </p:sp>
      <p:sp>
        <p:nvSpPr>
          <p:cNvPr id="10" name="TextBox 9">
            <a:extLst>
              <a:ext uri="{FF2B5EF4-FFF2-40B4-BE49-F238E27FC236}">
                <a16:creationId xmlns:a16="http://schemas.microsoft.com/office/drawing/2014/main" id="{EC33CD39-A5A8-D04D-84A6-33D0AB17C6C4}"/>
              </a:ext>
            </a:extLst>
          </p:cNvPr>
          <p:cNvSpPr txBox="1"/>
          <p:nvPr/>
        </p:nvSpPr>
        <p:spPr>
          <a:xfrm>
            <a:off x="9941498" y="2299853"/>
            <a:ext cx="2057400" cy="1477328"/>
          </a:xfrm>
          <a:prstGeom prst="rect">
            <a:avLst/>
          </a:prstGeom>
          <a:noFill/>
        </p:spPr>
        <p:txBody>
          <a:bodyPr wrap="square" rtlCol="0" anchor="t">
            <a:spAutoFit/>
          </a:bodyPr>
          <a:lstStyle/>
          <a:p>
            <a:r>
              <a:rPr lang="en-US" sz="1000" spc="-15" dirty="0">
                <a:latin typeface="Poppins" panose="00000500000000000000" pitchFamily="2" charset="0"/>
                <a:ea typeface="Source Sans Pro" panose="020B0503030403020204" pitchFamily="34" charset="0"/>
                <a:cs typeface="Poppins" panose="00000500000000000000" pitchFamily="2" charset="0"/>
              </a:rPr>
              <a:t>Meet regularly with primary and secondary mentors to develop work plans and identify, prioritize tasks; Work with other CCDPH staff, and partners to implement tasks; Present final deliverables at staff meetings and professional  conferences</a:t>
            </a:r>
          </a:p>
        </p:txBody>
      </p:sp>
      <p:sp>
        <p:nvSpPr>
          <p:cNvPr id="11" name="TextBox 10">
            <a:extLst>
              <a:ext uri="{FF2B5EF4-FFF2-40B4-BE49-F238E27FC236}">
                <a16:creationId xmlns:a16="http://schemas.microsoft.com/office/drawing/2014/main" id="{F0A63207-E5D3-F544-871B-D254032A63CD}"/>
              </a:ext>
            </a:extLst>
          </p:cNvPr>
          <p:cNvSpPr txBox="1"/>
          <p:nvPr/>
        </p:nvSpPr>
        <p:spPr>
          <a:xfrm>
            <a:off x="9938586" y="1614123"/>
            <a:ext cx="1150636" cy="657872"/>
          </a:xfrm>
          <a:prstGeom prst="rect">
            <a:avLst/>
          </a:prstGeom>
          <a:noFill/>
        </p:spPr>
        <p:txBody>
          <a:bodyPr wrap="none" rtlCol="0" anchor="b">
            <a:spAutoFit/>
          </a:bodyPr>
          <a:lstStyle/>
          <a:p>
            <a:pP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All</a:t>
            </a:r>
          </a:p>
          <a:p>
            <a:pP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Fellows</a:t>
            </a:r>
          </a:p>
        </p:txBody>
      </p:sp>
      <p:sp>
        <p:nvSpPr>
          <p:cNvPr id="12" name="TextBox 11">
            <a:extLst>
              <a:ext uri="{FF2B5EF4-FFF2-40B4-BE49-F238E27FC236}">
                <a16:creationId xmlns:a16="http://schemas.microsoft.com/office/drawing/2014/main" id="{C3557B73-27BB-E04B-A6BD-AFC4993AFEA8}"/>
              </a:ext>
            </a:extLst>
          </p:cNvPr>
          <p:cNvSpPr txBox="1"/>
          <p:nvPr/>
        </p:nvSpPr>
        <p:spPr>
          <a:xfrm>
            <a:off x="9947399" y="4757944"/>
            <a:ext cx="2057400" cy="1631216"/>
          </a:xfrm>
          <a:prstGeom prst="rect">
            <a:avLst/>
          </a:prstGeom>
          <a:noFill/>
        </p:spPr>
        <p:txBody>
          <a:bodyPr wrap="square" rtlCol="0" anchor="t">
            <a:spAutoFit/>
          </a:bodyPr>
          <a:lstStyle/>
          <a:p>
            <a:r>
              <a:rPr lang="en-US" sz="1000" spc="-15" dirty="0">
                <a:latin typeface="Poppins" panose="00000500000000000000" pitchFamily="2" charset="0"/>
                <a:ea typeface="Source Sans Pro" panose="020B0503030403020204" pitchFamily="34" charset="0"/>
                <a:cs typeface="Poppins" panose="00000500000000000000" pitchFamily="2" charset="0"/>
              </a:rPr>
              <a:t>Communicate as needed with 1</a:t>
            </a:r>
            <a:r>
              <a:rPr lang="en-US" sz="1000" spc="-15" baseline="30000" dirty="0">
                <a:latin typeface="Poppins" panose="00000500000000000000" pitchFamily="2" charset="0"/>
                <a:ea typeface="Source Sans Pro" panose="020B0503030403020204" pitchFamily="34" charset="0"/>
                <a:cs typeface="Poppins" panose="00000500000000000000" pitchFamily="2" charset="0"/>
              </a:rPr>
              <a:t>st</a:t>
            </a:r>
            <a:r>
              <a:rPr lang="en-US" sz="1000" spc="-15" dirty="0">
                <a:latin typeface="Poppins" panose="00000500000000000000" pitchFamily="2" charset="0"/>
                <a:ea typeface="Source Sans Pro" panose="020B0503030403020204" pitchFamily="34" charset="0"/>
                <a:cs typeface="Poppins" panose="00000500000000000000" pitchFamily="2" charset="0"/>
              </a:rPr>
              <a:t> year fellows to provide general assistance in navigating CSTE AEF program within CCDPH’s Epi Unit; Identify ways to improve implementation of CSTE AEF program within CCDPH to benefit both current and future cohorts</a:t>
            </a:r>
          </a:p>
        </p:txBody>
      </p:sp>
      <p:sp>
        <p:nvSpPr>
          <p:cNvPr id="13" name="TextBox 12">
            <a:extLst>
              <a:ext uri="{FF2B5EF4-FFF2-40B4-BE49-F238E27FC236}">
                <a16:creationId xmlns:a16="http://schemas.microsoft.com/office/drawing/2014/main" id="{88DCEA9F-B37E-3C4C-9185-EC08F16FD6EF}"/>
              </a:ext>
            </a:extLst>
          </p:cNvPr>
          <p:cNvSpPr txBox="1"/>
          <p:nvPr/>
        </p:nvSpPr>
        <p:spPr>
          <a:xfrm>
            <a:off x="9944487" y="4129365"/>
            <a:ext cx="1694695" cy="657872"/>
          </a:xfrm>
          <a:prstGeom prst="rect">
            <a:avLst/>
          </a:prstGeom>
          <a:noFill/>
        </p:spPr>
        <p:txBody>
          <a:bodyPr wrap="none" rtlCol="0" anchor="b">
            <a:spAutoFit/>
          </a:bodyPr>
          <a:lstStyle/>
          <a:p>
            <a:pP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Graduating</a:t>
            </a:r>
          </a:p>
          <a:p>
            <a:pP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Fellows</a:t>
            </a:r>
          </a:p>
        </p:txBody>
      </p:sp>
      <p:sp>
        <p:nvSpPr>
          <p:cNvPr id="2" name="TextBox 1">
            <a:extLst>
              <a:ext uri="{FF2B5EF4-FFF2-40B4-BE49-F238E27FC236}">
                <a16:creationId xmlns:a16="http://schemas.microsoft.com/office/drawing/2014/main" id="{5A4DDAC7-885C-1EAC-B280-66552554E8F3}"/>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CSTE AEF program ROLES WITHIN CCDPH’S EPI UNIT</a:t>
            </a:r>
          </a:p>
        </p:txBody>
      </p:sp>
      <p:sp>
        <p:nvSpPr>
          <p:cNvPr id="3" name="TextBox 2">
            <a:extLst>
              <a:ext uri="{FF2B5EF4-FFF2-40B4-BE49-F238E27FC236}">
                <a16:creationId xmlns:a16="http://schemas.microsoft.com/office/drawing/2014/main" id="{500825B3-CF3A-D5F5-3F90-DC8AC231070C}"/>
              </a:ext>
            </a:extLst>
          </p:cNvPr>
          <p:cNvSpPr txBox="1"/>
          <p:nvPr/>
        </p:nvSpPr>
        <p:spPr>
          <a:xfrm>
            <a:off x="0" y="877984"/>
            <a:ext cx="12192000" cy="348172"/>
          </a:xfrm>
          <a:prstGeom prst="rect">
            <a:avLst/>
          </a:prstGeom>
          <a:noFill/>
        </p:spPr>
        <p:txBody>
          <a:bodyPr wrap="square" rtlCol="0">
            <a:spAutoFit/>
          </a:bodyPr>
          <a:lstStyle/>
          <a:p>
            <a:pPr lvl="0" algn="ctr">
              <a:lnSpc>
                <a:spcPts val="2100"/>
              </a:lnSpc>
              <a:defRPr/>
            </a:pPr>
            <a:r>
              <a:rPr kumimoji="0" lang="en-US" sz="1500" b="0" i="0" u="none" strike="noStrike" kern="1200" cap="none" spc="-60" normalizeH="0" baseline="0" noProof="0" dirty="0">
                <a:ln>
                  <a:noFill/>
                </a:ln>
                <a:solidFill>
                  <a:srgbClr val="09233F"/>
                </a:solidFill>
                <a:effectLst/>
                <a:uLnTx/>
                <a:uFillTx/>
                <a:latin typeface="Poppins" panose="00000500000000000000" pitchFamily="2" charset="0"/>
                <a:ea typeface="+mn-ea"/>
                <a:cs typeface="Poppins" panose="00000500000000000000" pitchFamily="2" charset="0"/>
              </a:rPr>
              <a:t>The CSTE AEF program as implemented in the Epidemiology Unit is organized into multiple, overlapping roles and responsibilities.</a:t>
            </a:r>
          </a:p>
        </p:txBody>
      </p:sp>
      <p:sp>
        <p:nvSpPr>
          <p:cNvPr id="26" name="Freeform 321">
            <a:extLst>
              <a:ext uri="{FF2B5EF4-FFF2-40B4-BE49-F238E27FC236}">
                <a16:creationId xmlns:a16="http://schemas.microsoft.com/office/drawing/2014/main" id="{DDB90D85-D1D6-D537-C2A8-53BB87E09293}"/>
              </a:ext>
            </a:extLst>
          </p:cNvPr>
          <p:cNvSpPr>
            <a:spLocks noChangeArrowheads="1"/>
          </p:cNvSpPr>
          <p:nvPr/>
        </p:nvSpPr>
        <p:spPr bwMode="auto">
          <a:xfrm>
            <a:off x="8491335" y="2654182"/>
            <a:ext cx="1106424" cy="45720"/>
          </a:xfrm>
          <a:custGeom>
            <a:avLst/>
            <a:gdLst>
              <a:gd name="T0" fmla="*/ 25 w 2865"/>
              <a:gd name="T1" fmla="*/ 51 h 52"/>
              <a:gd name="T2" fmla="*/ 25 w 2865"/>
              <a:gd name="T3" fmla="*/ 0 h 52"/>
              <a:gd name="T4" fmla="*/ 173 w 2865"/>
              <a:gd name="T5" fmla="*/ 26 h 52"/>
              <a:gd name="T6" fmla="*/ 392 w 2865"/>
              <a:gd name="T7" fmla="*/ 51 h 52"/>
              <a:gd name="T8" fmla="*/ 245 w 2865"/>
              <a:gd name="T9" fmla="*/ 26 h 52"/>
              <a:gd name="T10" fmla="*/ 392 w 2865"/>
              <a:gd name="T11" fmla="*/ 0 h 52"/>
              <a:gd name="T12" fmla="*/ 418 w 2865"/>
              <a:gd name="T13" fmla="*/ 26 h 52"/>
              <a:gd name="T14" fmla="*/ 514 w 2865"/>
              <a:gd name="T15" fmla="*/ 51 h 52"/>
              <a:gd name="T16" fmla="*/ 489 w 2865"/>
              <a:gd name="T17" fmla="*/ 26 h 52"/>
              <a:gd name="T18" fmla="*/ 636 w 2865"/>
              <a:gd name="T19" fmla="*/ 0 h 52"/>
              <a:gd name="T20" fmla="*/ 636 w 2865"/>
              <a:gd name="T21" fmla="*/ 51 h 52"/>
              <a:gd name="T22" fmla="*/ 759 w 2865"/>
              <a:gd name="T23" fmla="*/ 51 h 52"/>
              <a:gd name="T24" fmla="*/ 759 w 2865"/>
              <a:gd name="T25" fmla="*/ 0 h 52"/>
              <a:gd name="T26" fmla="*/ 907 w 2865"/>
              <a:gd name="T27" fmla="*/ 26 h 52"/>
              <a:gd name="T28" fmla="*/ 1126 w 2865"/>
              <a:gd name="T29" fmla="*/ 51 h 52"/>
              <a:gd name="T30" fmla="*/ 978 w 2865"/>
              <a:gd name="T31" fmla="*/ 26 h 52"/>
              <a:gd name="T32" fmla="*/ 1126 w 2865"/>
              <a:gd name="T33" fmla="*/ 0 h 52"/>
              <a:gd name="T34" fmla="*/ 1151 w 2865"/>
              <a:gd name="T35" fmla="*/ 26 h 52"/>
              <a:gd name="T36" fmla="*/ 1248 w 2865"/>
              <a:gd name="T37" fmla="*/ 51 h 52"/>
              <a:gd name="T38" fmla="*/ 1223 w 2865"/>
              <a:gd name="T39" fmla="*/ 26 h 52"/>
              <a:gd name="T40" fmla="*/ 1370 w 2865"/>
              <a:gd name="T41" fmla="*/ 0 h 52"/>
              <a:gd name="T42" fmla="*/ 1370 w 2865"/>
              <a:gd name="T43" fmla="*/ 51 h 52"/>
              <a:gd name="T44" fmla="*/ 1493 w 2865"/>
              <a:gd name="T45" fmla="*/ 51 h 52"/>
              <a:gd name="T46" fmla="*/ 1493 w 2865"/>
              <a:gd name="T47" fmla="*/ 0 h 52"/>
              <a:gd name="T48" fmla="*/ 1641 w 2865"/>
              <a:gd name="T49" fmla="*/ 26 h 52"/>
              <a:gd name="T50" fmla="*/ 1860 w 2865"/>
              <a:gd name="T51" fmla="*/ 51 h 52"/>
              <a:gd name="T52" fmla="*/ 1712 w 2865"/>
              <a:gd name="T53" fmla="*/ 26 h 52"/>
              <a:gd name="T54" fmla="*/ 1860 w 2865"/>
              <a:gd name="T55" fmla="*/ 0 h 52"/>
              <a:gd name="T56" fmla="*/ 1885 w 2865"/>
              <a:gd name="T57" fmla="*/ 26 h 52"/>
              <a:gd name="T58" fmla="*/ 1982 w 2865"/>
              <a:gd name="T59" fmla="*/ 51 h 52"/>
              <a:gd name="T60" fmla="*/ 1957 w 2865"/>
              <a:gd name="T61" fmla="*/ 26 h 52"/>
              <a:gd name="T62" fmla="*/ 2104 w 2865"/>
              <a:gd name="T63" fmla="*/ 0 h 52"/>
              <a:gd name="T64" fmla="*/ 2104 w 2865"/>
              <a:gd name="T65" fmla="*/ 51 h 52"/>
              <a:gd name="T66" fmla="*/ 2227 w 2865"/>
              <a:gd name="T67" fmla="*/ 51 h 52"/>
              <a:gd name="T68" fmla="*/ 2227 w 2865"/>
              <a:gd name="T69" fmla="*/ 0 h 52"/>
              <a:gd name="T70" fmla="*/ 2375 w 2865"/>
              <a:gd name="T71" fmla="*/ 26 h 52"/>
              <a:gd name="T72" fmla="*/ 2594 w 2865"/>
              <a:gd name="T73" fmla="*/ 51 h 52"/>
              <a:gd name="T74" fmla="*/ 2446 w 2865"/>
              <a:gd name="T75" fmla="*/ 26 h 52"/>
              <a:gd name="T76" fmla="*/ 2594 w 2865"/>
              <a:gd name="T77" fmla="*/ 0 h 52"/>
              <a:gd name="T78" fmla="*/ 2619 w 2865"/>
              <a:gd name="T79" fmla="*/ 26 h 52"/>
              <a:gd name="T80" fmla="*/ 2716 w 2865"/>
              <a:gd name="T81" fmla="*/ 51 h 52"/>
              <a:gd name="T82" fmla="*/ 2691 w 2865"/>
              <a:gd name="T83" fmla="*/ 26 h 52"/>
              <a:gd name="T84" fmla="*/ 2838 w 2865"/>
              <a:gd name="T85" fmla="*/ 0 h 52"/>
              <a:gd name="T86" fmla="*/ 2838 w 2865"/>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5" h="52">
                <a:moveTo>
                  <a:pt x="147" y="51"/>
                </a:moveTo>
                <a:lnTo>
                  <a:pt x="25" y="51"/>
                </a:lnTo>
                <a:lnTo>
                  <a:pt x="25" y="51"/>
                </a:lnTo>
                <a:cubicBezTo>
                  <a:pt x="11" y="51"/>
                  <a:pt x="0" y="40"/>
                  <a:pt x="0" y="26"/>
                </a:cubicBezTo>
                <a:lnTo>
                  <a:pt x="0" y="26"/>
                </a:lnTo>
                <a:cubicBezTo>
                  <a:pt x="0" y="12"/>
                  <a:pt x="11" y="0"/>
                  <a:pt x="25" y="0"/>
                </a:cubicBezTo>
                <a:lnTo>
                  <a:pt x="147" y="0"/>
                </a:lnTo>
                <a:lnTo>
                  <a:pt x="147" y="0"/>
                </a:lnTo>
                <a:cubicBezTo>
                  <a:pt x="161" y="0"/>
                  <a:pt x="173" y="12"/>
                  <a:pt x="173" y="26"/>
                </a:cubicBezTo>
                <a:lnTo>
                  <a:pt x="173" y="26"/>
                </a:lnTo>
                <a:cubicBezTo>
                  <a:pt x="173" y="40"/>
                  <a:pt x="161" y="51"/>
                  <a:pt x="147" y="51"/>
                </a:cubicBezTo>
                <a:close/>
                <a:moveTo>
                  <a:pt x="392" y="51"/>
                </a:moveTo>
                <a:lnTo>
                  <a:pt x="269" y="51"/>
                </a:lnTo>
                <a:lnTo>
                  <a:pt x="269" y="51"/>
                </a:lnTo>
                <a:cubicBezTo>
                  <a:pt x="255" y="51"/>
                  <a:pt x="245" y="40"/>
                  <a:pt x="245" y="26"/>
                </a:cubicBezTo>
                <a:lnTo>
                  <a:pt x="245" y="26"/>
                </a:lnTo>
                <a:cubicBezTo>
                  <a:pt x="245" y="12"/>
                  <a:pt x="255" y="0"/>
                  <a:pt x="269" y="0"/>
                </a:cubicBezTo>
                <a:lnTo>
                  <a:pt x="392" y="0"/>
                </a:lnTo>
                <a:lnTo>
                  <a:pt x="392" y="0"/>
                </a:lnTo>
                <a:cubicBezTo>
                  <a:pt x="406" y="0"/>
                  <a:pt x="418" y="12"/>
                  <a:pt x="418" y="26"/>
                </a:cubicBezTo>
                <a:lnTo>
                  <a:pt x="418" y="26"/>
                </a:lnTo>
                <a:cubicBezTo>
                  <a:pt x="418" y="40"/>
                  <a:pt x="406" y="51"/>
                  <a:pt x="392" y="51"/>
                </a:cubicBezTo>
                <a:close/>
                <a:moveTo>
                  <a:pt x="636" y="51"/>
                </a:moveTo>
                <a:lnTo>
                  <a:pt x="514" y="51"/>
                </a:lnTo>
                <a:lnTo>
                  <a:pt x="514" y="51"/>
                </a:lnTo>
                <a:cubicBezTo>
                  <a:pt x="500" y="51"/>
                  <a:pt x="489" y="40"/>
                  <a:pt x="489" y="26"/>
                </a:cubicBezTo>
                <a:lnTo>
                  <a:pt x="489" y="26"/>
                </a:lnTo>
                <a:cubicBezTo>
                  <a:pt x="489" y="12"/>
                  <a:pt x="500" y="0"/>
                  <a:pt x="514" y="0"/>
                </a:cubicBezTo>
                <a:lnTo>
                  <a:pt x="636" y="0"/>
                </a:lnTo>
                <a:lnTo>
                  <a:pt x="636" y="0"/>
                </a:lnTo>
                <a:cubicBezTo>
                  <a:pt x="650" y="0"/>
                  <a:pt x="662" y="12"/>
                  <a:pt x="662" y="26"/>
                </a:cubicBezTo>
                <a:lnTo>
                  <a:pt x="662" y="26"/>
                </a:lnTo>
                <a:cubicBezTo>
                  <a:pt x="662" y="40"/>
                  <a:pt x="650" y="51"/>
                  <a:pt x="636" y="51"/>
                </a:cubicBezTo>
                <a:close/>
                <a:moveTo>
                  <a:pt x="881" y="51"/>
                </a:moveTo>
                <a:lnTo>
                  <a:pt x="759" y="51"/>
                </a:lnTo>
                <a:lnTo>
                  <a:pt x="759" y="51"/>
                </a:lnTo>
                <a:cubicBezTo>
                  <a:pt x="745" y="51"/>
                  <a:pt x="734" y="40"/>
                  <a:pt x="734" y="26"/>
                </a:cubicBezTo>
                <a:lnTo>
                  <a:pt x="734" y="26"/>
                </a:lnTo>
                <a:cubicBezTo>
                  <a:pt x="734" y="12"/>
                  <a:pt x="745" y="0"/>
                  <a:pt x="759" y="0"/>
                </a:cubicBezTo>
                <a:lnTo>
                  <a:pt x="881" y="0"/>
                </a:lnTo>
                <a:lnTo>
                  <a:pt x="881" y="0"/>
                </a:lnTo>
                <a:cubicBezTo>
                  <a:pt x="895" y="0"/>
                  <a:pt x="907" y="12"/>
                  <a:pt x="907" y="26"/>
                </a:cubicBezTo>
                <a:lnTo>
                  <a:pt x="907" y="26"/>
                </a:lnTo>
                <a:cubicBezTo>
                  <a:pt x="907" y="40"/>
                  <a:pt x="895" y="51"/>
                  <a:pt x="881" y="51"/>
                </a:cubicBezTo>
                <a:close/>
                <a:moveTo>
                  <a:pt x="1126" y="51"/>
                </a:moveTo>
                <a:lnTo>
                  <a:pt x="1003" y="51"/>
                </a:lnTo>
                <a:lnTo>
                  <a:pt x="1003" y="51"/>
                </a:lnTo>
                <a:cubicBezTo>
                  <a:pt x="989" y="51"/>
                  <a:pt x="978" y="40"/>
                  <a:pt x="978" y="26"/>
                </a:cubicBezTo>
                <a:lnTo>
                  <a:pt x="978" y="26"/>
                </a:lnTo>
                <a:cubicBezTo>
                  <a:pt x="978" y="12"/>
                  <a:pt x="989" y="0"/>
                  <a:pt x="1003" y="0"/>
                </a:cubicBezTo>
                <a:lnTo>
                  <a:pt x="1126" y="0"/>
                </a:lnTo>
                <a:lnTo>
                  <a:pt x="1126" y="0"/>
                </a:lnTo>
                <a:cubicBezTo>
                  <a:pt x="1140" y="0"/>
                  <a:pt x="1151" y="12"/>
                  <a:pt x="1151" y="26"/>
                </a:cubicBezTo>
                <a:lnTo>
                  <a:pt x="1151" y="26"/>
                </a:lnTo>
                <a:cubicBezTo>
                  <a:pt x="1151" y="40"/>
                  <a:pt x="1140" y="51"/>
                  <a:pt x="1126" y="51"/>
                </a:cubicBezTo>
                <a:close/>
                <a:moveTo>
                  <a:pt x="1370" y="51"/>
                </a:moveTo>
                <a:lnTo>
                  <a:pt x="1248" y="51"/>
                </a:lnTo>
                <a:lnTo>
                  <a:pt x="1248" y="51"/>
                </a:lnTo>
                <a:cubicBezTo>
                  <a:pt x="1234" y="51"/>
                  <a:pt x="1223" y="40"/>
                  <a:pt x="1223" y="26"/>
                </a:cubicBezTo>
                <a:lnTo>
                  <a:pt x="1223" y="26"/>
                </a:lnTo>
                <a:cubicBezTo>
                  <a:pt x="1223" y="12"/>
                  <a:pt x="1234" y="0"/>
                  <a:pt x="1248" y="0"/>
                </a:cubicBezTo>
                <a:lnTo>
                  <a:pt x="1370" y="0"/>
                </a:lnTo>
                <a:lnTo>
                  <a:pt x="1370" y="0"/>
                </a:lnTo>
                <a:cubicBezTo>
                  <a:pt x="1384" y="0"/>
                  <a:pt x="1396" y="12"/>
                  <a:pt x="1396" y="26"/>
                </a:cubicBezTo>
                <a:lnTo>
                  <a:pt x="1396" y="26"/>
                </a:lnTo>
                <a:cubicBezTo>
                  <a:pt x="1396" y="40"/>
                  <a:pt x="1384" y="51"/>
                  <a:pt x="1370" y="51"/>
                </a:cubicBezTo>
                <a:close/>
                <a:moveTo>
                  <a:pt x="1615" y="51"/>
                </a:moveTo>
                <a:lnTo>
                  <a:pt x="1493" y="51"/>
                </a:lnTo>
                <a:lnTo>
                  <a:pt x="1493" y="51"/>
                </a:lnTo>
                <a:cubicBezTo>
                  <a:pt x="1479" y="51"/>
                  <a:pt x="1468" y="40"/>
                  <a:pt x="1468" y="26"/>
                </a:cubicBezTo>
                <a:lnTo>
                  <a:pt x="1468" y="26"/>
                </a:lnTo>
                <a:cubicBezTo>
                  <a:pt x="1468" y="12"/>
                  <a:pt x="1479" y="0"/>
                  <a:pt x="1493" y="0"/>
                </a:cubicBezTo>
                <a:lnTo>
                  <a:pt x="1615" y="0"/>
                </a:lnTo>
                <a:lnTo>
                  <a:pt x="1615" y="0"/>
                </a:lnTo>
                <a:cubicBezTo>
                  <a:pt x="1629" y="0"/>
                  <a:pt x="1641" y="12"/>
                  <a:pt x="1641" y="26"/>
                </a:cubicBezTo>
                <a:lnTo>
                  <a:pt x="1641" y="26"/>
                </a:lnTo>
                <a:cubicBezTo>
                  <a:pt x="1641" y="40"/>
                  <a:pt x="1629" y="51"/>
                  <a:pt x="1615" y="51"/>
                </a:cubicBezTo>
                <a:close/>
                <a:moveTo>
                  <a:pt x="1860" y="51"/>
                </a:moveTo>
                <a:lnTo>
                  <a:pt x="1737" y="51"/>
                </a:lnTo>
                <a:lnTo>
                  <a:pt x="1737" y="51"/>
                </a:lnTo>
                <a:cubicBezTo>
                  <a:pt x="1723" y="51"/>
                  <a:pt x="1712" y="40"/>
                  <a:pt x="1712" y="26"/>
                </a:cubicBezTo>
                <a:lnTo>
                  <a:pt x="1712" y="26"/>
                </a:lnTo>
                <a:cubicBezTo>
                  <a:pt x="1712" y="12"/>
                  <a:pt x="1723" y="0"/>
                  <a:pt x="1737" y="0"/>
                </a:cubicBezTo>
                <a:lnTo>
                  <a:pt x="1860" y="0"/>
                </a:lnTo>
                <a:lnTo>
                  <a:pt x="1860" y="0"/>
                </a:lnTo>
                <a:cubicBezTo>
                  <a:pt x="1874" y="0"/>
                  <a:pt x="1885" y="12"/>
                  <a:pt x="1885" y="26"/>
                </a:cubicBezTo>
                <a:lnTo>
                  <a:pt x="1885" y="26"/>
                </a:lnTo>
                <a:cubicBezTo>
                  <a:pt x="1885" y="40"/>
                  <a:pt x="1874" y="51"/>
                  <a:pt x="1860" y="51"/>
                </a:cubicBezTo>
                <a:close/>
                <a:moveTo>
                  <a:pt x="2104" y="51"/>
                </a:moveTo>
                <a:lnTo>
                  <a:pt x="1982" y="51"/>
                </a:lnTo>
                <a:lnTo>
                  <a:pt x="1982" y="51"/>
                </a:lnTo>
                <a:cubicBezTo>
                  <a:pt x="1968" y="51"/>
                  <a:pt x="1957" y="40"/>
                  <a:pt x="1957" y="26"/>
                </a:cubicBezTo>
                <a:lnTo>
                  <a:pt x="1957" y="26"/>
                </a:lnTo>
                <a:cubicBezTo>
                  <a:pt x="1957" y="12"/>
                  <a:pt x="1968" y="0"/>
                  <a:pt x="1982" y="0"/>
                </a:cubicBezTo>
                <a:lnTo>
                  <a:pt x="2104" y="0"/>
                </a:lnTo>
                <a:lnTo>
                  <a:pt x="2104" y="0"/>
                </a:lnTo>
                <a:cubicBezTo>
                  <a:pt x="2118" y="0"/>
                  <a:pt x="2130" y="12"/>
                  <a:pt x="2130" y="26"/>
                </a:cubicBezTo>
                <a:lnTo>
                  <a:pt x="2130" y="26"/>
                </a:lnTo>
                <a:cubicBezTo>
                  <a:pt x="2130" y="40"/>
                  <a:pt x="2118" y="51"/>
                  <a:pt x="2104" y="51"/>
                </a:cubicBezTo>
                <a:close/>
                <a:moveTo>
                  <a:pt x="2349" y="51"/>
                </a:moveTo>
                <a:lnTo>
                  <a:pt x="2227" y="51"/>
                </a:lnTo>
                <a:lnTo>
                  <a:pt x="2227" y="51"/>
                </a:lnTo>
                <a:cubicBezTo>
                  <a:pt x="2212" y="51"/>
                  <a:pt x="2201" y="40"/>
                  <a:pt x="2201" y="26"/>
                </a:cubicBezTo>
                <a:lnTo>
                  <a:pt x="2201" y="26"/>
                </a:lnTo>
                <a:cubicBezTo>
                  <a:pt x="2201" y="12"/>
                  <a:pt x="2212" y="0"/>
                  <a:pt x="2227" y="0"/>
                </a:cubicBezTo>
                <a:lnTo>
                  <a:pt x="2349" y="0"/>
                </a:lnTo>
                <a:lnTo>
                  <a:pt x="2349" y="0"/>
                </a:lnTo>
                <a:cubicBezTo>
                  <a:pt x="2363" y="0"/>
                  <a:pt x="2375" y="12"/>
                  <a:pt x="2375" y="26"/>
                </a:cubicBezTo>
                <a:lnTo>
                  <a:pt x="2375" y="26"/>
                </a:lnTo>
                <a:cubicBezTo>
                  <a:pt x="2375" y="40"/>
                  <a:pt x="2363" y="51"/>
                  <a:pt x="2349" y="51"/>
                </a:cubicBezTo>
                <a:close/>
                <a:moveTo>
                  <a:pt x="2594" y="51"/>
                </a:moveTo>
                <a:lnTo>
                  <a:pt x="2471" y="51"/>
                </a:lnTo>
                <a:lnTo>
                  <a:pt x="2471" y="51"/>
                </a:lnTo>
                <a:cubicBezTo>
                  <a:pt x="2457" y="51"/>
                  <a:pt x="2446" y="40"/>
                  <a:pt x="2446" y="26"/>
                </a:cubicBezTo>
                <a:lnTo>
                  <a:pt x="2446" y="26"/>
                </a:lnTo>
                <a:cubicBezTo>
                  <a:pt x="2446" y="12"/>
                  <a:pt x="2457" y="0"/>
                  <a:pt x="2471" y="0"/>
                </a:cubicBezTo>
                <a:lnTo>
                  <a:pt x="2594" y="0"/>
                </a:lnTo>
                <a:lnTo>
                  <a:pt x="2594" y="0"/>
                </a:lnTo>
                <a:cubicBezTo>
                  <a:pt x="2607" y="0"/>
                  <a:pt x="2619" y="12"/>
                  <a:pt x="2619" y="26"/>
                </a:cubicBezTo>
                <a:lnTo>
                  <a:pt x="2619" y="26"/>
                </a:lnTo>
                <a:cubicBezTo>
                  <a:pt x="2619" y="40"/>
                  <a:pt x="2607" y="51"/>
                  <a:pt x="2594" y="51"/>
                </a:cubicBezTo>
                <a:close/>
                <a:moveTo>
                  <a:pt x="2838" y="51"/>
                </a:moveTo>
                <a:lnTo>
                  <a:pt x="2716" y="51"/>
                </a:lnTo>
                <a:lnTo>
                  <a:pt x="2716" y="51"/>
                </a:lnTo>
                <a:cubicBezTo>
                  <a:pt x="2702" y="51"/>
                  <a:pt x="2691" y="40"/>
                  <a:pt x="2691" y="26"/>
                </a:cubicBezTo>
                <a:lnTo>
                  <a:pt x="2691" y="26"/>
                </a:lnTo>
                <a:cubicBezTo>
                  <a:pt x="2691" y="12"/>
                  <a:pt x="2702" y="0"/>
                  <a:pt x="2716" y="0"/>
                </a:cubicBezTo>
                <a:lnTo>
                  <a:pt x="2838" y="0"/>
                </a:lnTo>
                <a:lnTo>
                  <a:pt x="2838" y="0"/>
                </a:lnTo>
                <a:cubicBezTo>
                  <a:pt x="2852" y="0"/>
                  <a:pt x="2864" y="12"/>
                  <a:pt x="2864" y="26"/>
                </a:cubicBezTo>
                <a:lnTo>
                  <a:pt x="2864" y="26"/>
                </a:lnTo>
                <a:cubicBezTo>
                  <a:pt x="2864" y="40"/>
                  <a:pt x="2852" y="51"/>
                  <a:pt x="2838" y="51"/>
                </a:cubicBezTo>
                <a:close/>
              </a:path>
            </a:pathLst>
          </a:custGeom>
          <a:solidFill>
            <a:srgbClr val="EF4A23"/>
          </a:solidFill>
          <a:ln>
            <a:noFill/>
          </a:ln>
          <a:effectLst/>
        </p:spPr>
        <p:txBody>
          <a:bodyPr wrap="none" anchor="ctr"/>
          <a:lstStyle/>
          <a:p>
            <a:endParaRPr lang="en-US" sz="3265"/>
          </a:p>
        </p:txBody>
      </p:sp>
      <p:sp>
        <p:nvSpPr>
          <p:cNvPr id="27" name="Freeform 323">
            <a:extLst>
              <a:ext uri="{FF2B5EF4-FFF2-40B4-BE49-F238E27FC236}">
                <a16:creationId xmlns:a16="http://schemas.microsoft.com/office/drawing/2014/main" id="{E9937689-3DE6-A3CF-DBC1-37F507E3A65B}"/>
              </a:ext>
            </a:extLst>
          </p:cNvPr>
          <p:cNvSpPr>
            <a:spLocks noChangeArrowheads="1"/>
          </p:cNvSpPr>
          <p:nvPr/>
        </p:nvSpPr>
        <p:spPr bwMode="auto">
          <a:xfrm>
            <a:off x="8495918" y="5072045"/>
            <a:ext cx="1109712" cy="45720"/>
          </a:xfrm>
          <a:custGeom>
            <a:avLst/>
            <a:gdLst>
              <a:gd name="T0" fmla="*/ 25 w 1780"/>
              <a:gd name="T1" fmla="*/ 51 h 52"/>
              <a:gd name="T2" fmla="*/ 0 w 1780"/>
              <a:gd name="T3" fmla="*/ 26 h 52"/>
              <a:gd name="T4" fmla="*/ 25 w 1780"/>
              <a:gd name="T5" fmla="*/ 0 h 52"/>
              <a:gd name="T6" fmla="*/ 147 w 1780"/>
              <a:gd name="T7" fmla="*/ 0 h 52"/>
              <a:gd name="T8" fmla="*/ 173 w 1780"/>
              <a:gd name="T9" fmla="*/ 26 h 52"/>
              <a:gd name="T10" fmla="*/ 392 w 1780"/>
              <a:gd name="T11" fmla="*/ 51 h 52"/>
              <a:gd name="T12" fmla="*/ 269 w 1780"/>
              <a:gd name="T13" fmla="*/ 51 h 52"/>
              <a:gd name="T14" fmla="*/ 245 w 1780"/>
              <a:gd name="T15" fmla="*/ 26 h 52"/>
              <a:gd name="T16" fmla="*/ 392 w 1780"/>
              <a:gd name="T17" fmla="*/ 0 h 52"/>
              <a:gd name="T18" fmla="*/ 418 w 1780"/>
              <a:gd name="T19" fmla="*/ 26 h 52"/>
              <a:gd name="T20" fmla="*/ 392 w 1780"/>
              <a:gd name="T21" fmla="*/ 51 h 52"/>
              <a:gd name="T22" fmla="*/ 514 w 1780"/>
              <a:gd name="T23" fmla="*/ 51 h 52"/>
              <a:gd name="T24" fmla="*/ 489 w 1780"/>
              <a:gd name="T25" fmla="*/ 26 h 52"/>
              <a:gd name="T26" fmla="*/ 514 w 1780"/>
              <a:gd name="T27" fmla="*/ 0 h 52"/>
              <a:gd name="T28" fmla="*/ 636 w 1780"/>
              <a:gd name="T29" fmla="*/ 0 h 52"/>
              <a:gd name="T30" fmla="*/ 662 w 1780"/>
              <a:gd name="T31" fmla="*/ 26 h 52"/>
              <a:gd name="T32" fmla="*/ 881 w 1780"/>
              <a:gd name="T33" fmla="*/ 51 h 52"/>
              <a:gd name="T34" fmla="*/ 759 w 1780"/>
              <a:gd name="T35" fmla="*/ 51 h 52"/>
              <a:gd name="T36" fmla="*/ 734 w 1780"/>
              <a:gd name="T37" fmla="*/ 26 h 52"/>
              <a:gd name="T38" fmla="*/ 881 w 1780"/>
              <a:gd name="T39" fmla="*/ 0 h 52"/>
              <a:gd name="T40" fmla="*/ 907 w 1780"/>
              <a:gd name="T41" fmla="*/ 26 h 52"/>
              <a:gd name="T42" fmla="*/ 881 w 1780"/>
              <a:gd name="T43" fmla="*/ 51 h 52"/>
              <a:gd name="T44" fmla="*/ 1003 w 1780"/>
              <a:gd name="T45" fmla="*/ 51 h 52"/>
              <a:gd name="T46" fmla="*/ 978 w 1780"/>
              <a:gd name="T47" fmla="*/ 26 h 52"/>
              <a:gd name="T48" fmla="*/ 1003 w 1780"/>
              <a:gd name="T49" fmla="*/ 0 h 52"/>
              <a:gd name="T50" fmla="*/ 1126 w 1780"/>
              <a:gd name="T51" fmla="*/ 0 h 52"/>
              <a:gd name="T52" fmla="*/ 1151 w 1780"/>
              <a:gd name="T53" fmla="*/ 26 h 52"/>
              <a:gd name="T54" fmla="*/ 1370 w 1780"/>
              <a:gd name="T55" fmla="*/ 51 h 52"/>
              <a:gd name="T56" fmla="*/ 1248 w 1780"/>
              <a:gd name="T57" fmla="*/ 51 h 52"/>
              <a:gd name="T58" fmla="*/ 1223 w 1780"/>
              <a:gd name="T59" fmla="*/ 26 h 52"/>
              <a:gd name="T60" fmla="*/ 1370 w 1780"/>
              <a:gd name="T61" fmla="*/ 0 h 52"/>
              <a:gd name="T62" fmla="*/ 1396 w 1780"/>
              <a:gd name="T63" fmla="*/ 26 h 52"/>
              <a:gd name="T64" fmla="*/ 1370 w 1780"/>
              <a:gd name="T65" fmla="*/ 51 h 52"/>
              <a:gd name="T66" fmla="*/ 1493 w 1780"/>
              <a:gd name="T67" fmla="*/ 51 h 52"/>
              <a:gd name="T68" fmla="*/ 1468 w 1780"/>
              <a:gd name="T69" fmla="*/ 26 h 52"/>
              <a:gd name="T70" fmla="*/ 1493 w 1780"/>
              <a:gd name="T71" fmla="*/ 0 h 52"/>
              <a:gd name="T72" fmla="*/ 1615 w 1780"/>
              <a:gd name="T73" fmla="*/ 0 h 52"/>
              <a:gd name="T74" fmla="*/ 1641 w 1780"/>
              <a:gd name="T75" fmla="*/ 26 h 52"/>
              <a:gd name="T76" fmla="*/ 1754 w 1780"/>
              <a:gd name="T77" fmla="*/ 51 h 52"/>
              <a:gd name="T78" fmla="*/ 1737 w 1780"/>
              <a:gd name="T79" fmla="*/ 51 h 52"/>
              <a:gd name="T80" fmla="*/ 1712 w 1780"/>
              <a:gd name="T81" fmla="*/ 26 h 52"/>
              <a:gd name="T82" fmla="*/ 1754 w 1780"/>
              <a:gd name="T83" fmla="*/ 0 h 52"/>
              <a:gd name="T84" fmla="*/ 1779 w 1780"/>
              <a:gd name="T85" fmla="*/ 26 h 52"/>
              <a:gd name="T86" fmla="*/ 1754 w 1780"/>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0" h="52">
                <a:moveTo>
                  <a:pt x="147" y="51"/>
                </a:moveTo>
                <a:lnTo>
                  <a:pt x="25" y="51"/>
                </a:lnTo>
                <a:lnTo>
                  <a:pt x="25" y="51"/>
                </a:lnTo>
                <a:cubicBezTo>
                  <a:pt x="11" y="51"/>
                  <a:pt x="0" y="40"/>
                  <a:pt x="0" y="26"/>
                </a:cubicBezTo>
                <a:lnTo>
                  <a:pt x="0" y="26"/>
                </a:lnTo>
                <a:cubicBezTo>
                  <a:pt x="0" y="11"/>
                  <a:pt x="11" y="0"/>
                  <a:pt x="25" y="0"/>
                </a:cubicBezTo>
                <a:lnTo>
                  <a:pt x="147" y="0"/>
                </a:lnTo>
                <a:lnTo>
                  <a:pt x="147" y="0"/>
                </a:lnTo>
                <a:cubicBezTo>
                  <a:pt x="161" y="0"/>
                  <a:pt x="173" y="11"/>
                  <a:pt x="173" y="26"/>
                </a:cubicBezTo>
                <a:lnTo>
                  <a:pt x="173" y="26"/>
                </a:lnTo>
                <a:cubicBezTo>
                  <a:pt x="173" y="40"/>
                  <a:pt x="161" y="51"/>
                  <a:pt x="147" y="51"/>
                </a:cubicBezTo>
                <a:close/>
                <a:moveTo>
                  <a:pt x="392" y="51"/>
                </a:moveTo>
                <a:lnTo>
                  <a:pt x="269" y="51"/>
                </a:lnTo>
                <a:lnTo>
                  <a:pt x="269" y="51"/>
                </a:lnTo>
                <a:cubicBezTo>
                  <a:pt x="255" y="51"/>
                  <a:pt x="245" y="40"/>
                  <a:pt x="245" y="26"/>
                </a:cubicBezTo>
                <a:lnTo>
                  <a:pt x="245" y="26"/>
                </a:lnTo>
                <a:cubicBezTo>
                  <a:pt x="245" y="11"/>
                  <a:pt x="255" y="0"/>
                  <a:pt x="269" y="0"/>
                </a:cubicBezTo>
                <a:lnTo>
                  <a:pt x="392" y="0"/>
                </a:lnTo>
                <a:lnTo>
                  <a:pt x="392" y="0"/>
                </a:lnTo>
                <a:cubicBezTo>
                  <a:pt x="406" y="0"/>
                  <a:pt x="418" y="11"/>
                  <a:pt x="418" y="26"/>
                </a:cubicBezTo>
                <a:lnTo>
                  <a:pt x="418" y="26"/>
                </a:lnTo>
                <a:cubicBezTo>
                  <a:pt x="418" y="40"/>
                  <a:pt x="406" y="51"/>
                  <a:pt x="392" y="51"/>
                </a:cubicBezTo>
                <a:close/>
                <a:moveTo>
                  <a:pt x="636" y="51"/>
                </a:moveTo>
                <a:lnTo>
                  <a:pt x="514" y="51"/>
                </a:lnTo>
                <a:lnTo>
                  <a:pt x="514" y="51"/>
                </a:lnTo>
                <a:cubicBezTo>
                  <a:pt x="500" y="51"/>
                  <a:pt x="489" y="40"/>
                  <a:pt x="489" y="26"/>
                </a:cubicBezTo>
                <a:lnTo>
                  <a:pt x="489" y="26"/>
                </a:lnTo>
                <a:cubicBezTo>
                  <a:pt x="489" y="11"/>
                  <a:pt x="500" y="0"/>
                  <a:pt x="514" y="0"/>
                </a:cubicBezTo>
                <a:lnTo>
                  <a:pt x="636" y="0"/>
                </a:lnTo>
                <a:lnTo>
                  <a:pt x="636" y="0"/>
                </a:lnTo>
                <a:cubicBezTo>
                  <a:pt x="650" y="0"/>
                  <a:pt x="662" y="11"/>
                  <a:pt x="662" y="26"/>
                </a:cubicBezTo>
                <a:lnTo>
                  <a:pt x="662" y="26"/>
                </a:lnTo>
                <a:cubicBezTo>
                  <a:pt x="662" y="40"/>
                  <a:pt x="650" y="51"/>
                  <a:pt x="636" y="51"/>
                </a:cubicBezTo>
                <a:close/>
                <a:moveTo>
                  <a:pt x="881" y="51"/>
                </a:moveTo>
                <a:lnTo>
                  <a:pt x="759" y="51"/>
                </a:lnTo>
                <a:lnTo>
                  <a:pt x="759" y="51"/>
                </a:lnTo>
                <a:cubicBezTo>
                  <a:pt x="745" y="51"/>
                  <a:pt x="734" y="40"/>
                  <a:pt x="734" y="26"/>
                </a:cubicBezTo>
                <a:lnTo>
                  <a:pt x="734" y="26"/>
                </a:lnTo>
                <a:cubicBezTo>
                  <a:pt x="734" y="11"/>
                  <a:pt x="745" y="0"/>
                  <a:pt x="759" y="0"/>
                </a:cubicBezTo>
                <a:lnTo>
                  <a:pt x="881" y="0"/>
                </a:lnTo>
                <a:lnTo>
                  <a:pt x="881" y="0"/>
                </a:lnTo>
                <a:cubicBezTo>
                  <a:pt x="895" y="0"/>
                  <a:pt x="907" y="11"/>
                  <a:pt x="907" y="26"/>
                </a:cubicBezTo>
                <a:lnTo>
                  <a:pt x="907" y="26"/>
                </a:lnTo>
                <a:cubicBezTo>
                  <a:pt x="907" y="40"/>
                  <a:pt x="895" y="51"/>
                  <a:pt x="881" y="51"/>
                </a:cubicBezTo>
                <a:close/>
                <a:moveTo>
                  <a:pt x="1126" y="51"/>
                </a:moveTo>
                <a:lnTo>
                  <a:pt x="1003" y="51"/>
                </a:lnTo>
                <a:lnTo>
                  <a:pt x="1003" y="51"/>
                </a:lnTo>
                <a:cubicBezTo>
                  <a:pt x="989" y="51"/>
                  <a:pt x="978" y="40"/>
                  <a:pt x="978" y="26"/>
                </a:cubicBezTo>
                <a:lnTo>
                  <a:pt x="978" y="26"/>
                </a:lnTo>
                <a:cubicBezTo>
                  <a:pt x="978" y="11"/>
                  <a:pt x="989" y="0"/>
                  <a:pt x="1003" y="0"/>
                </a:cubicBezTo>
                <a:lnTo>
                  <a:pt x="1126" y="0"/>
                </a:lnTo>
                <a:lnTo>
                  <a:pt x="1126" y="0"/>
                </a:lnTo>
                <a:cubicBezTo>
                  <a:pt x="1140" y="0"/>
                  <a:pt x="1151" y="11"/>
                  <a:pt x="1151" y="26"/>
                </a:cubicBezTo>
                <a:lnTo>
                  <a:pt x="1151" y="26"/>
                </a:lnTo>
                <a:cubicBezTo>
                  <a:pt x="1151" y="40"/>
                  <a:pt x="1140" y="51"/>
                  <a:pt x="1126" y="51"/>
                </a:cubicBezTo>
                <a:close/>
                <a:moveTo>
                  <a:pt x="1370" y="51"/>
                </a:moveTo>
                <a:lnTo>
                  <a:pt x="1248" y="51"/>
                </a:lnTo>
                <a:lnTo>
                  <a:pt x="1248" y="51"/>
                </a:lnTo>
                <a:cubicBezTo>
                  <a:pt x="1234" y="51"/>
                  <a:pt x="1223" y="40"/>
                  <a:pt x="1223" y="26"/>
                </a:cubicBezTo>
                <a:lnTo>
                  <a:pt x="1223" y="26"/>
                </a:lnTo>
                <a:cubicBezTo>
                  <a:pt x="1223" y="11"/>
                  <a:pt x="1234" y="0"/>
                  <a:pt x="1248" y="0"/>
                </a:cubicBezTo>
                <a:lnTo>
                  <a:pt x="1370" y="0"/>
                </a:lnTo>
                <a:lnTo>
                  <a:pt x="1370" y="0"/>
                </a:lnTo>
                <a:cubicBezTo>
                  <a:pt x="1384" y="0"/>
                  <a:pt x="1396" y="11"/>
                  <a:pt x="1396" y="26"/>
                </a:cubicBezTo>
                <a:lnTo>
                  <a:pt x="1396" y="26"/>
                </a:lnTo>
                <a:cubicBezTo>
                  <a:pt x="1396" y="40"/>
                  <a:pt x="1384" y="51"/>
                  <a:pt x="1370" y="51"/>
                </a:cubicBezTo>
                <a:close/>
                <a:moveTo>
                  <a:pt x="1615" y="51"/>
                </a:moveTo>
                <a:lnTo>
                  <a:pt x="1493" y="51"/>
                </a:lnTo>
                <a:lnTo>
                  <a:pt x="1493" y="51"/>
                </a:lnTo>
                <a:cubicBezTo>
                  <a:pt x="1479" y="51"/>
                  <a:pt x="1468" y="40"/>
                  <a:pt x="1468" y="26"/>
                </a:cubicBezTo>
                <a:lnTo>
                  <a:pt x="1468" y="26"/>
                </a:lnTo>
                <a:cubicBezTo>
                  <a:pt x="1468" y="11"/>
                  <a:pt x="1479" y="0"/>
                  <a:pt x="1493" y="0"/>
                </a:cubicBezTo>
                <a:lnTo>
                  <a:pt x="1615" y="0"/>
                </a:lnTo>
                <a:lnTo>
                  <a:pt x="1615" y="0"/>
                </a:lnTo>
                <a:cubicBezTo>
                  <a:pt x="1629" y="0"/>
                  <a:pt x="1641" y="11"/>
                  <a:pt x="1641" y="26"/>
                </a:cubicBezTo>
                <a:lnTo>
                  <a:pt x="1641" y="26"/>
                </a:lnTo>
                <a:cubicBezTo>
                  <a:pt x="1641" y="40"/>
                  <a:pt x="1629" y="51"/>
                  <a:pt x="1615" y="51"/>
                </a:cubicBezTo>
                <a:close/>
                <a:moveTo>
                  <a:pt x="1754" y="51"/>
                </a:moveTo>
                <a:lnTo>
                  <a:pt x="1737" y="51"/>
                </a:lnTo>
                <a:lnTo>
                  <a:pt x="1737" y="51"/>
                </a:lnTo>
                <a:cubicBezTo>
                  <a:pt x="1723" y="51"/>
                  <a:pt x="1712" y="40"/>
                  <a:pt x="1712" y="26"/>
                </a:cubicBezTo>
                <a:lnTo>
                  <a:pt x="1712" y="26"/>
                </a:lnTo>
                <a:cubicBezTo>
                  <a:pt x="1712" y="11"/>
                  <a:pt x="1723" y="0"/>
                  <a:pt x="1737" y="0"/>
                </a:cubicBezTo>
                <a:lnTo>
                  <a:pt x="1754" y="0"/>
                </a:lnTo>
                <a:lnTo>
                  <a:pt x="1754" y="0"/>
                </a:lnTo>
                <a:cubicBezTo>
                  <a:pt x="1768" y="0"/>
                  <a:pt x="1779" y="11"/>
                  <a:pt x="1779" y="26"/>
                </a:cubicBezTo>
                <a:lnTo>
                  <a:pt x="1779" y="26"/>
                </a:lnTo>
                <a:cubicBezTo>
                  <a:pt x="1779" y="40"/>
                  <a:pt x="1768" y="51"/>
                  <a:pt x="1754" y="51"/>
                </a:cubicBezTo>
                <a:close/>
              </a:path>
            </a:pathLst>
          </a:custGeom>
          <a:solidFill>
            <a:srgbClr val="A3DFE5"/>
          </a:solidFill>
          <a:ln>
            <a:noFill/>
          </a:ln>
          <a:effectLst/>
        </p:spPr>
        <p:txBody>
          <a:bodyPr wrap="none" anchor="ctr"/>
          <a:lstStyle/>
          <a:p>
            <a:endParaRPr lang="en-US" sz="3265"/>
          </a:p>
        </p:txBody>
      </p:sp>
      <p:sp>
        <p:nvSpPr>
          <p:cNvPr id="30" name="TextBox 29">
            <a:extLst>
              <a:ext uri="{FF2B5EF4-FFF2-40B4-BE49-F238E27FC236}">
                <a16:creationId xmlns:a16="http://schemas.microsoft.com/office/drawing/2014/main" id="{2063C59C-A204-65BA-4594-9CF6B64486F3}"/>
              </a:ext>
            </a:extLst>
          </p:cNvPr>
          <p:cNvSpPr txBox="1"/>
          <p:nvPr/>
        </p:nvSpPr>
        <p:spPr>
          <a:xfrm>
            <a:off x="5358518" y="2754484"/>
            <a:ext cx="1482601" cy="2539960"/>
          </a:xfrm>
          <a:prstGeom prst="roundRect">
            <a:avLst/>
          </a:prstGeom>
          <a:solidFill>
            <a:schemeClr val="bg1"/>
          </a:solidFill>
        </p:spPr>
        <p:txBody>
          <a:bodyPr wrap="square" rtlCol="0" anchor="t">
            <a:spAutoFit/>
          </a:bodyPr>
          <a:lstStyle/>
          <a:p>
            <a:pPr algn="ctr"/>
            <a:r>
              <a:rPr lang="en-US" sz="1000" spc="-15" dirty="0">
                <a:latin typeface="Poppins" panose="00000500000000000000" pitchFamily="2" charset="0"/>
                <a:ea typeface="Source Sans Pro" panose="020B0503030403020204" pitchFamily="34" charset="0"/>
                <a:cs typeface="Poppins" panose="00000500000000000000" pitchFamily="2" charset="0"/>
              </a:rPr>
              <a:t>Develops and submits CSTE AEF host site applications; Coordinates interviews and ranking of  candidates; Oversees CCH onboarding, hardware acquisition and other administrative matters</a:t>
            </a:r>
          </a:p>
        </p:txBody>
      </p:sp>
      <p:sp>
        <p:nvSpPr>
          <p:cNvPr id="31" name="TextBox 30">
            <a:extLst>
              <a:ext uri="{FF2B5EF4-FFF2-40B4-BE49-F238E27FC236}">
                <a16:creationId xmlns:a16="http://schemas.microsoft.com/office/drawing/2014/main" id="{4ED6CB3B-2BEA-C727-6E14-B84BDF2423BA}"/>
              </a:ext>
            </a:extLst>
          </p:cNvPr>
          <p:cNvSpPr txBox="1"/>
          <p:nvPr/>
        </p:nvSpPr>
        <p:spPr>
          <a:xfrm>
            <a:off x="5555316" y="2310909"/>
            <a:ext cx="1089008" cy="415717"/>
          </a:xfrm>
          <a:prstGeom prst="roundRect">
            <a:avLst/>
          </a:prstGeom>
          <a:solidFill>
            <a:schemeClr val="bg1"/>
          </a:solidFill>
        </p:spPr>
        <p:txBody>
          <a:bodyPr wrap="none" rtlCol="0" anchor="b">
            <a:spAutoFit/>
          </a:bodyPr>
          <a:lstStyle/>
          <a:p>
            <a:pPr algn="ctr">
              <a:lnSpc>
                <a:spcPts val="2160"/>
              </a:lnSpc>
            </a:pPr>
            <a:r>
              <a:rPr lang="en-US" sz="2000" b="1" spc="-15" dirty="0">
                <a:solidFill>
                  <a:schemeClr val="tx2"/>
                </a:solidFill>
                <a:latin typeface="Poppins" panose="00000500000000000000" pitchFamily="2" charset="0"/>
                <a:ea typeface="Source Sans Pro" panose="020B0503030403020204" pitchFamily="34" charset="0"/>
                <a:cs typeface="Poppins" panose="00000500000000000000" pitchFamily="2" charset="0"/>
              </a:rPr>
              <a:t>Admin</a:t>
            </a:r>
          </a:p>
        </p:txBody>
      </p:sp>
      <p:pic>
        <p:nvPicPr>
          <p:cNvPr id="33" name="Graphic 32" descr="Cycle with people outline">
            <a:extLst>
              <a:ext uri="{FF2B5EF4-FFF2-40B4-BE49-F238E27FC236}">
                <a16:creationId xmlns:a16="http://schemas.microsoft.com/office/drawing/2014/main" id="{C5F0639D-2519-C185-481C-12A819B65F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6217" y="4433064"/>
            <a:ext cx="1143000" cy="1143000"/>
          </a:xfrm>
          <a:prstGeom prst="rect">
            <a:avLst/>
          </a:prstGeom>
        </p:spPr>
      </p:pic>
      <p:pic>
        <p:nvPicPr>
          <p:cNvPr id="35" name="Graphic 34" descr="Users outline">
            <a:extLst>
              <a:ext uri="{FF2B5EF4-FFF2-40B4-BE49-F238E27FC236}">
                <a16:creationId xmlns:a16="http://schemas.microsoft.com/office/drawing/2014/main" id="{9A53AE15-7F90-B676-993D-96B05C5BC2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0517" y="2079049"/>
            <a:ext cx="914400" cy="914400"/>
          </a:xfrm>
          <a:prstGeom prst="rect">
            <a:avLst/>
          </a:prstGeom>
        </p:spPr>
      </p:pic>
      <p:sp>
        <p:nvSpPr>
          <p:cNvPr id="38" name="TextBox 37">
            <a:extLst>
              <a:ext uri="{FF2B5EF4-FFF2-40B4-BE49-F238E27FC236}">
                <a16:creationId xmlns:a16="http://schemas.microsoft.com/office/drawing/2014/main" id="{DB4587D0-18CF-761E-A274-B23FCEFA61FA}"/>
              </a:ext>
            </a:extLst>
          </p:cNvPr>
          <p:cNvSpPr txBox="1"/>
          <p:nvPr/>
        </p:nvSpPr>
        <p:spPr>
          <a:xfrm>
            <a:off x="4735765" y="2517070"/>
            <a:ext cx="271228" cy="369332"/>
          </a:xfrm>
          <a:prstGeom prst="rect">
            <a:avLst/>
          </a:prstGeom>
          <a:noFill/>
        </p:spPr>
        <p:txBody>
          <a:bodyPr wrap="none" rtlCol="0">
            <a:spAutoFit/>
          </a:bodyPr>
          <a:lstStyle/>
          <a:p>
            <a:r>
              <a:rPr lang="en-US" b="1" dirty="0">
                <a:solidFill>
                  <a:schemeClr val="bg1"/>
                </a:solidFill>
                <a:latin typeface="Poppins" panose="00000500000000000000" pitchFamily="2" charset="0"/>
                <a:cs typeface="Poppins" panose="00000500000000000000" pitchFamily="2" charset="0"/>
              </a:rPr>
              <a:t>1</a:t>
            </a:r>
          </a:p>
        </p:txBody>
      </p:sp>
      <p:grpSp>
        <p:nvGrpSpPr>
          <p:cNvPr id="39" name="Group 38">
            <a:extLst>
              <a:ext uri="{FF2B5EF4-FFF2-40B4-BE49-F238E27FC236}">
                <a16:creationId xmlns:a16="http://schemas.microsoft.com/office/drawing/2014/main" id="{C82E2D18-0F7D-4241-E623-C80F6B0F1264}"/>
              </a:ext>
            </a:extLst>
          </p:cNvPr>
          <p:cNvGrpSpPr/>
          <p:nvPr/>
        </p:nvGrpSpPr>
        <p:grpSpPr>
          <a:xfrm>
            <a:off x="4412674" y="2017733"/>
            <a:ext cx="914400" cy="914400"/>
            <a:chOff x="4412674" y="2017733"/>
            <a:chExt cx="914400" cy="914400"/>
          </a:xfrm>
        </p:grpSpPr>
        <p:pic>
          <p:nvPicPr>
            <p:cNvPr id="37" name="Graphic 36" descr="User outline">
              <a:extLst>
                <a:ext uri="{FF2B5EF4-FFF2-40B4-BE49-F238E27FC236}">
                  <a16:creationId xmlns:a16="http://schemas.microsoft.com/office/drawing/2014/main" id="{9B6E41BA-11AE-A89F-4132-0ACD3DB81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2674" y="2017733"/>
              <a:ext cx="914400" cy="914400"/>
            </a:xfrm>
            <a:prstGeom prst="rect">
              <a:avLst/>
            </a:prstGeom>
          </p:spPr>
        </p:pic>
        <p:sp>
          <p:nvSpPr>
            <p:cNvPr id="4" name="TextBox 37">
              <a:extLst>
                <a:ext uri="{FF2B5EF4-FFF2-40B4-BE49-F238E27FC236}">
                  <a16:creationId xmlns:a16="http://schemas.microsoft.com/office/drawing/2014/main" id="{DB4587D0-18CF-761E-A274-B23FCEFA61FA}"/>
                </a:ext>
              </a:extLst>
            </p:cNvPr>
            <p:cNvSpPr txBox="1"/>
            <p:nvPr/>
          </p:nvSpPr>
          <p:spPr>
            <a:xfrm>
              <a:off x="4735765" y="2517070"/>
              <a:ext cx="271228" cy="369332"/>
            </a:xfrm>
            <a:prstGeom prst="rect">
              <a:avLst/>
            </a:prstGeom>
            <a:noFill/>
          </p:spPr>
          <p:txBody>
            <a:bodyPr wrap="none" rtlCol="0">
              <a:spAutoFit/>
            </a:bodyPr>
            <a:lstStyle/>
            <a:p>
              <a:r>
                <a:rPr lang="en-US" b="1" dirty="0">
                  <a:solidFill>
                    <a:schemeClr val="bg1"/>
                  </a:solidFill>
                  <a:latin typeface="Poppins" panose="00000500000000000000" pitchFamily="2" charset="0"/>
                  <a:cs typeface="Poppins" panose="00000500000000000000" pitchFamily="2" charset="0"/>
                </a:rPr>
                <a:t>1</a:t>
              </a:r>
            </a:p>
          </p:txBody>
        </p:sp>
      </p:grpSp>
      <p:grpSp>
        <p:nvGrpSpPr>
          <p:cNvPr id="40" name="Group 39">
            <a:extLst>
              <a:ext uri="{FF2B5EF4-FFF2-40B4-BE49-F238E27FC236}">
                <a16:creationId xmlns:a16="http://schemas.microsoft.com/office/drawing/2014/main" id="{C12642FA-1F8F-5A5B-8C87-5CEE49208073}"/>
              </a:ext>
            </a:extLst>
          </p:cNvPr>
          <p:cNvGrpSpPr/>
          <p:nvPr/>
        </p:nvGrpSpPr>
        <p:grpSpPr>
          <a:xfrm>
            <a:off x="4369293" y="4547364"/>
            <a:ext cx="914400" cy="914400"/>
            <a:chOff x="4412674" y="2017733"/>
            <a:chExt cx="914400" cy="914400"/>
          </a:xfrm>
        </p:grpSpPr>
        <p:pic>
          <p:nvPicPr>
            <p:cNvPr id="41" name="Graphic 40" descr="User outline">
              <a:extLst>
                <a:ext uri="{FF2B5EF4-FFF2-40B4-BE49-F238E27FC236}">
                  <a16:creationId xmlns:a16="http://schemas.microsoft.com/office/drawing/2014/main" id="{6E69F80E-ABD9-721E-27FF-49C5754E46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2674" y="2017733"/>
              <a:ext cx="914400" cy="914400"/>
            </a:xfrm>
            <a:prstGeom prst="rect">
              <a:avLst/>
            </a:prstGeom>
          </p:spPr>
        </p:pic>
        <p:sp>
          <p:nvSpPr>
            <p:cNvPr id="42" name="TextBox 41">
              <a:extLst>
                <a:ext uri="{FF2B5EF4-FFF2-40B4-BE49-F238E27FC236}">
                  <a16:creationId xmlns:a16="http://schemas.microsoft.com/office/drawing/2014/main" id="{2F4E2265-C252-5497-11B9-B95B306C90E8}"/>
                </a:ext>
              </a:extLst>
            </p:cNvPr>
            <p:cNvSpPr txBox="1"/>
            <p:nvPr/>
          </p:nvSpPr>
          <p:spPr>
            <a:xfrm>
              <a:off x="4735765" y="2517070"/>
              <a:ext cx="316112" cy="369332"/>
            </a:xfrm>
            <a:prstGeom prst="rect">
              <a:avLst/>
            </a:prstGeom>
            <a:noFill/>
          </p:spPr>
          <p:txBody>
            <a:bodyPr wrap="none" rtlCol="0">
              <a:spAutoFit/>
            </a:bodyPr>
            <a:lstStyle/>
            <a:p>
              <a:r>
                <a:rPr lang="en-US" b="1" dirty="0">
                  <a:solidFill>
                    <a:schemeClr val="bg1"/>
                  </a:solidFill>
                  <a:latin typeface="Poppins" panose="00000500000000000000" pitchFamily="2" charset="0"/>
                  <a:cs typeface="Poppins" panose="00000500000000000000" pitchFamily="2" charset="0"/>
                </a:rPr>
                <a:t>2</a:t>
              </a:r>
            </a:p>
          </p:txBody>
        </p:sp>
      </p:grpSp>
    </p:spTree>
    <p:extLst>
      <p:ext uri="{BB962C8B-B14F-4D97-AF65-F5344CB8AC3E}">
        <p14:creationId xmlns:p14="http://schemas.microsoft.com/office/powerpoint/2010/main" val="391513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C4145D28-0BD2-2E4C-A385-3CC03007A6AE}"/>
              </a:ext>
            </a:extLst>
          </p:cNvPr>
          <p:cNvSpPr/>
          <p:nvPr/>
        </p:nvSpPr>
        <p:spPr>
          <a:xfrm>
            <a:off x="2672598" y="5821144"/>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5" name="Rectangle 64">
            <a:extLst>
              <a:ext uri="{FF2B5EF4-FFF2-40B4-BE49-F238E27FC236}">
                <a16:creationId xmlns:a16="http://schemas.microsoft.com/office/drawing/2014/main" id="{EB6850E6-7DBA-6B4B-8790-6EDEC8ED5CAD}"/>
              </a:ext>
            </a:extLst>
          </p:cNvPr>
          <p:cNvSpPr/>
          <p:nvPr/>
        </p:nvSpPr>
        <p:spPr>
          <a:xfrm>
            <a:off x="2672598" y="6179528"/>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4" name="Off-page Connector 3">
            <a:extLst>
              <a:ext uri="{FF2B5EF4-FFF2-40B4-BE49-F238E27FC236}">
                <a16:creationId xmlns:a16="http://schemas.microsoft.com/office/drawing/2014/main" id="{1102A278-AE83-FB4D-A352-24E6FF029566}"/>
              </a:ext>
            </a:extLst>
          </p:cNvPr>
          <p:cNvSpPr/>
          <p:nvPr/>
        </p:nvSpPr>
        <p:spPr>
          <a:xfrm>
            <a:off x="762000" y="1311442"/>
            <a:ext cx="1660358" cy="697832"/>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 name="TextBox 4">
            <a:extLst>
              <a:ext uri="{FF2B5EF4-FFF2-40B4-BE49-F238E27FC236}">
                <a16:creationId xmlns:a16="http://schemas.microsoft.com/office/drawing/2014/main" id="{E3F0CE32-260F-0B40-9907-2DC155C3A201}"/>
              </a:ext>
            </a:extLst>
          </p:cNvPr>
          <p:cNvSpPr txBox="1"/>
          <p:nvPr/>
        </p:nvSpPr>
        <p:spPr>
          <a:xfrm>
            <a:off x="1304280" y="1442955"/>
            <a:ext cx="575799" cy="338554"/>
          </a:xfrm>
          <a:prstGeom prst="rect">
            <a:avLst/>
          </a:prstGeom>
          <a:noFill/>
        </p:spPr>
        <p:txBody>
          <a:bodyPr wrap="none" rtlCol="0" anchor="ctr" anchorCtr="0">
            <a:spAutoFit/>
          </a:bodyPr>
          <a:lstStyle/>
          <a:p>
            <a:pPr algn="ctr"/>
            <a:r>
              <a:rPr lang="en-US" sz="1600" dirty="0">
                <a:solidFill>
                  <a:schemeClr val="bg1"/>
                </a:solidFill>
                <a:latin typeface="Lato Light" panose="020F0502020204030203" pitchFamily="34" charset="0"/>
                <a:ea typeface="Lato Light" panose="020F0502020204030203" pitchFamily="34" charset="0"/>
                <a:cs typeface="Lato Light" panose="020F0502020204030203" pitchFamily="34" charset="0"/>
              </a:rPr>
              <a:t>Role</a:t>
            </a:r>
          </a:p>
        </p:txBody>
      </p:sp>
      <p:sp>
        <p:nvSpPr>
          <p:cNvPr id="6" name="TextBox 5">
            <a:extLst>
              <a:ext uri="{FF2B5EF4-FFF2-40B4-BE49-F238E27FC236}">
                <a16:creationId xmlns:a16="http://schemas.microsoft.com/office/drawing/2014/main" id="{CF459E45-DBA4-1B43-BD1F-149F815A0F8E}"/>
              </a:ext>
            </a:extLst>
          </p:cNvPr>
          <p:cNvSpPr txBox="1"/>
          <p:nvPr/>
        </p:nvSpPr>
        <p:spPr>
          <a:xfrm>
            <a:off x="528756" y="2894132"/>
            <a:ext cx="1680268" cy="338554"/>
          </a:xfrm>
          <a:prstGeom prst="rect">
            <a:avLst/>
          </a:prstGeom>
          <a:noFill/>
        </p:spPr>
        <p:txBody>
          <a:bodyPr wrap="none" rtlCol="0" anchor="ctr" anchorCtr="0">
            <a:spAutoFit/>
          </a:bodyPr>
          <a:lstStyle/>
          <a:p>
            <a:pPr algn="ctr"/>
            <a:r>
              <a:rPr lang="en-US" sz="1600" b="1" dirty="0">
                <a:solidFill>
                  <a:schemeClr val="accent2"/>
                </a:solidFill>
                <a:latin typeface="Poppins" pitchFamily="2" charset="77"/>
                <a:ea typeface="League Spartan" charset="0"/>
                <a:cs typeface="Poppins" pitchFamily="2" charset="77"/>
              </a:rPr>
              <a:t>Administrator</a:t>
            </a:r>
          </a:p>
        </p:txBody>
      </p:sp>
      <p:sp>
        <p:nvSpPr>
          <p:cNvPr id="7" name="TextBox 6">
            <a:extLst>
              <a:ext uri="{FF2B5EF4-FFF2-40B4-BE49-F238E27FC236}">
                <a16:creationId xmlns:a16="http://schemas.microsoft.com/office/drawing/2014/main" id="{D790254A-C19A-1448-9092-72322FBC6982}"/>
              </a:ext>
            </a:extLst>
          </p:cNvPr>
          <p:cNvSpPr txBox="1"/>
          <p:nvPr/>
        </p:nvSpPr>
        <p:spPr>
          <a:xfrm>
            <a:off x="970855" y="4903150"/>
            <a:ext cx="1242648" cy="338554"/>
          </a:xfrm>
          <a:prstGeom prst="rect">
            <a:avLst/>
          </a:prstGeom>
          <a:noFill/>
        </p:spPr>
        <p:txBody>
          <a:bodyPr wrap="none" rtlCol="0" anchor="ctr" anchorCtr="0">
            <a:spAutoFit/>
          </a:bodyPr>
          <a:lstStyle/>
          <a:p>
            <a:pPr algn="ctr"/>
            <a:r>
              <a:rPr lang="en-US" sz="1600" b="1" dirty="0">
                <a:solidFill>
                  <a:schemeClr val="accent3"/>
                </a:solidFill>
                <a:latin typeface="Poppins" pitchFamily="2" charset="77"/>
                <a:ea typeface="League Spartan" charset="0"/>
                <a:cs typeface="Poppins" pitchFamily="2" charset="77"/>
              </a:rPr>
              <a:t>PROJECTS</a:t>
            </a:r>
          </a:p>
        </p:txBody>
      </p:sp>
      <p:sp>
        <p:nvSpPr>
          <p:cNvPr id="8" name="TextBox 7">
            <a:extLst>
              <a:ext uri="{FF2B5EF4-FFF2-40B4-BE49-F238E27FC236}">
                <a16:creationId xmlns:a16="http://schemas.microsoft.com/office/drawing/2014/main" id="{D806F47C-8717-E14A-873F-EAB4254144ED}"/>
              </a:ext>
            </a:extLst>
          </p:cNvPr>
          <p:cNvSpPr txBox="1"/>
          <p:nvPr/>
        </p:nvSpPr>
        <p:spPr>
          <a:xfrm>
            <a:off x="1170027" y="6153464"/>
            <a:ext cx="838691" cy="338554"/>
          </a:xfrm>
          <a:prstGeom prst="rect">
            <a:avLst/>
          </a:prstGeom>
          <a:noFill/>
        </p:spPr>
        <p:txBody>
          <a:bodyPr wrap="none" rtlCol="0" anchor="ctr" anchorCtr="0">
            <a:spAutoFit/>
          </a:bodyPr>
          <a:lstStyle/>
          <a:p>
            <a:pPr algn="ctr"/>
            <a:r>
              <a:rPr lang="en-US" sz="1600" b="1" dirty="0">
                <a:solidFill>
                  <a:schemeClr val="accent5"/>
                </a:solidFill>
                <a:latin typeface="Poppins" pitchFamily="2" charset="77"/>
                <a:ea typeface="League Spartan" charset="0"/>
                <a:cs typeface="Poppins" pitchFamily="2" charset="77"/>
              </a:rPr>
              <a:t>WORK</a:t>
            </a:r>
          </a:p>
        </p:txBody>
      </p:sp>
      <p:sp>
        <p:nvSpPr>
          <p:cNvPr id="9" name="Rectangle 8">
            <a:extLst>
              <a:ext uri="{FF2B5EF4-FFF2-40B4-BE49-F238E27FC236}">
                <a16:creationId xmlns:a16="http://schemas.microsoft.com/office/drawing/2014/main" id="{00D9F8F8-DE66-AC43-8B0A-753606101706}"/>
              </a:ext>
            </a:extLst>
          </p:cNvPr>
          <p:cNvSpPr/>
          <p:nvPr/>
        </p:nvSpPr>
        <p:spPr>
          <a:xfrm>
            <a:off x="2672598" y="1311442"/>
            <a:ext cx="8757402" cy="274320"/>
          </a:xfrm>
          <a:prstGeom prst="rect">
            <a:avLst/>
          </a:prstGeom>
          <a:gradFill>
            <a:gsLst>
              <a:gs pos="0">
                <a:schemeClr val="accent4"/>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 name="Rectangle 9">
            <a:extLst>
              <a:ext uri="{FF2B5EF4-FFF2-40B4-BE49-F238E27FC236}">
                <a16:creationId xmlns:a16="http://schemas.microsoft.com/office/drawing/2014/main" id="{68962B67-F3AF-BD40-BD0E-6BC519AA481A}"/>
              </a:ext>
            </a:extLst>
          </p:cNvPr>
          <p:cNvSpPr/>
          <p:nvPr/>
        </p:nvSpPr>
        <p:spPr>
          <a:xfrm>
            <a:off x="2672598" y="2217438"/>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1" name="Rectangle 10">
            <a:extLst>
              <a:ext uri="{FF2B5EF4-FFF2-40B4-BE49-F238E27FC236}">
                <a16:creationId xmlns:a16="http://schemas.microsoft.com/office/drawing/2014/main" id="{92DEC5E7-CABF-A045-9296-DEE37A2B0078}"/>
              </a:ext>
            </a:extLst>
          </p:cNvPr>
          <p:cNvSpPr/>
          <p:nvPr/>
        </p:nvSpPr>
        <p:spPr>
          <a:xfrm>
            <a:off x="2672598" y="2578028"/>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2" name="Rectangle 11">
            <a:extLst>
              <a:ext uri="{FF2B5EF4-FFF2-40B4-BE49-F238E27FC236}">
                <a16:creationId xmlns:a16="http://schemas.microsoft.com/office/drawing/2014/main" id="{EBB4FD0A-A939-5F40-940D-EC8079E8348B}"/>
              </a:ext>
            </a:extLst>
          </p:cNvPr>
          <p:cNvSpPr/>
          <p:nvPr/>
        </p:nvSpPr>
        <p:spPr>
          <a:xfrm>
            <a:off x="2672598" y="2937836"/>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3" name="Rectangle 12">
            <a:extLst>
              <a:ext uri="{FF2B5EF4-FFF2-40B4-BE49-F238E27FC236}">
                <a16:creationId xmlns:a16="http://schemas.microsoft.com/office/drawing/2014/main" id="{602E9865-62CF-5F46-B021-1264D03A7D2E}"/>
              </a:ext>
            </a:extLst>
          </p:cNvPr>
          <p:cNvSpPr/>
          <p:nvPr/>
        </p:nvSpPr>
        <p:spPr>
          <a:xfrm>
            <a:off x="2672598" y="3298944"/>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4" name="Rectangle 13">
            <a:extLst>
              <a:ext uri="{FF2B5EF4-FFF2-40B4-BE49-F238E27FC236}">
                <a16:creationId xmlns:a16="http://schemas.microsoft.com/office/drawing/2014/main" id="{3AC0D0AB-4AB0-394A-9F7B-F55887B5C6F0}"/>
              </a:ext>
            </a:extLst>
          </p:cNvPr>
          <p:cNvSpPr/>
          <p:nvPr/>
        </p:nvSpPr>
        <p:spPr>
          <a:xfrm>
            <a:off x="2672598" y="3659143"/>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5" name="Rectangle 14">
            <a:extLst>
              <a:ext uri="{FF2B5EF4-FFF2-40B4-BE49-F238E27FC236}">
                <a16:creationId xmlns:a16="http://schemas.microsoft.com/office/drawing/2014/main" id="{FF69E2C3-081F-3944-ACD7-BDAB1643FD45}"/>
              </a:ext>
            </a:extLst>
          </p:cNvPr>
          <p:cNvSpPr/>
          <p:nvPr/>
        </p:nvSpPr>
        <p:spPr>
          <a:xfrm>
            <a:off x="2672598" y="401895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6" name="Rectangle 15">
            <a:extLst>
              <a:ext uri="{FF2B5EF4-FFF2-40B4-BE49-F238E27FC236}">
                <a16:creationId xmlns:a16="http://schemas.microsoft.com/office/drawing/2014/main" id="{9FB627CE-9AAD-594E-A6A9-FB15C167ED17}"/>
              </a:ext>
            </a:extLst>
          </p:cNvPr>
          <p:cNvSpPr/>
          <p:nvPr/>
        </p:nvSpPr>
        <p:spPr>
          <a:xfrm>
            <a:off x="2672598" y="437996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7" name="Rectangle 16">
            <a:extLst>
              <a:ext uri="{FF2B5EF4-FFF2-40B4-BE49-F238E27FC236}">
                <a16:creationId xmlns:a16="http://schemas.microsoft.com/office/drawing/2014/main" id="{A79EC828-895C-E949-AC90-B701A9854CB7}"/>
              </a:ext>
            </a:extLst>
          </p:cNvPr>
          <p:cNvSpPr/>
          <p:nvPr/>
        </p:nvSpPr>
        <p:spPr>
          <a:xfrm>
            <a:off x="2672598" y="474097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8" name="Rectangle 17">
            <a:extLst>
              <a:ext uri="{FF2B5EF4-FFF2-40B4-BE49-F238E27FC236}">
                <a16:creationId xmlns:a16="http://schemas.microsoft.com/office/drawing/2014/main" id="{C2A447BC-15AB-FF42-AD30-44EC4795EB82}"/>
              </a:ext>
            </a:extLst>
          </p:cNvPr>
          <p:cNvSpPr/>
          <p:nvPr/>
        </p:nvSpPr>
        <p:spPr>
          <a:xfrm>
            <a:off x="2672598" y="510198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9" name="Rectangle 18">
            <a:extLst>
              <a:ext uri="{FF2B5EF4-FFF2-40B4-BE49-F238E27FC236}">
                <a16:creationId xmlns:a16="http://schemas.microsoft.com/office/drawing/2014/main" id="{A16B8654-3801-9443-AD1A-4A7ECC15E8CE}"/>
              </a:ext>
            </a:extLst>
          </p:cNvPr>
          <p:cNvSpPr/>
          <p:nvPr/>
        </p:nvSpPr>
        <p:spPr>
          <a:xfrm>
            <a:off x="2672598" y="5462760"/>
            <a:ext cx="8757402" cy="297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cxnSp>
        <p:nvCxnSpPr>
          <p:cNvPr id="22" name="Straight Connector 21">
            <a:extLst>
              <a:ext uri="{FF2B5EF4-FFF2-40B4-BE49-F238E27FC236}">
                <a16:creationId xmlns:a16="http://schemas.microsoft.com/office/drawing/2014/main" id="{D46E56D3-EE7C-0C4E-8E0A-7F3B6AE95ED1}"/>
              </a:ext>
            </a:extLst>
          </p:cNvPr>
          <p:cNvCxnSpPr>
            <a:cxnSpLocks/>
          </p:cNvCxnSpPr>
          <p:nvPr/>
        </p:nvCxnSpPr>
        <p:spPr>
          <a:xfrm>
            <a:off x="2672598" y="2217438"/>
            <a:ext cx="0" cy="1738885"/>
          </a:xfrm>
          <a:prstGeom prst="line">
            <a:avLst/>
          </a:prstGeom>
          <a:ln w="889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A90453-5C15-F648-9EDA-E66AC420D95E}"/>
              </a:ext>
            </a:extLst>
          </p:cNvPr>
          <p:cNvCxnSpPr>
            <a:cxnSpLocks/>
          </p:cNvCxnSpPr>
          <p:nvPr/>
        </p:nvCxnSpPr>
        <p:spPr>
          <a:xfrm>
            <a:off x="2672598" y="4018950"/>
            <a:ext cx="0" cy="2097963"/>
          </a:xfrm>
          <a:prstGeom prst="line">
            <a:avLst/>
          </a:prstGeom>
          <a:ln w="889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BF4F3-426E-7341-BD38-987DF1C27F19}"/>
              </a:ext>
            </a:extLst>
          </p:cNvPr>
          <p:cNvCxnSpPr>
            <a:cxnSpLocks/>
          </p:cNvCxnSpPr>
          <p:nvPr/>
        </p:nvCxnSpPr>
        <p:spPr>
          <a:xfrm>
            <a:off x="2672598" y="6179528"/>
            <a:ext cx="0" cy="297472"/>
          </a:xfrm>
          <a:prstGeom prst="line">
            <a:avLst/>
          </a:prstGeom>
          <a:ln w="889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888058-5EBC-534E-9AC9-9E172BEF5AE1}"/>
              </a:ext>
            </a:extLst>
          </p:cNvPr>
          <p:cNvCxnSpPr>
            <a:cxnSpLocks/>
          </p:cNvCxnSpPr>
          <p:nvPr/>
        </p:nvCxnSpPr>
        <p:spPr>
          <a:xfrm flipH="1">
            <a:off x="2358246" y="3066548"/>
            <a:ext cx="314352" cy="0"/>
          </a:xfrm>
          <a:prstGeom prst="line">
            <a:avLst/>
          </a:prstGeom>
          <a:ln w="88900">
            <a:solidFill>
              <a:schemeClr val="accent2"/>
            </a:solidFill>
            <a:tailEnd type="oval" w="sm" len="s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B5F92A3-484F-4B4A-ABC3-50CEF771066C}"/>
              </a:ext>
            </a:extLst>
          </p:cNvPr>
          <p:cNvCxnSpPr>
            <a:cxnSpLocks/>
          </p:cNvCxnSpPr>
          <p:nvPr/>
        </p:nvCxnSpPr>
        <p:spPr>
          <a:xfrm flipH="1">
            <a:off x="2269929" y="5072445"/>
            <a:ext cx="402670" cy="0"/>
          </a:xfrm>
          <a:prstGeom prst="line">
            <a:avLst/>
          </a:prstGeom>
          <a:ln w="88900">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EC84AD-E6FE-E64E-9423-1AA911118AC4}"/>
              </a:ext>
            </a:extLst>
          </p:cNvPr>
          <p:cNvCxnSpPr>
            <a:cxnSpLocks/>
          </p:cNvCxnSpPr>
          <p:nvPr/>
        </p:nvCxnSpPr>
        <p:spPr>
          <a:xfrm flipH="1">
            <a:off x="2034369" y="6322740"/>
            <a:ext cx="638230" cy="0"/>
          </a:xfrm>
          <a:prstGeom prst="line">
            <a:avLst/>
          </a:prstGeom>
          <a:ln w="88900">
            <a:solidFill>
              <a:schemeClr val="accent5"/>
            </a:solidFill>
            <a:tailEnd type="oval" w="sm"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AC45281-90A0-1E4F-9D02-D5066EFF7149}"/>
              </a:ext>
            </a:extLst>
          </p:cNvPr>
          <p:cNvCxnSpPr>
            <a:cxnSpLocks/>
          </p:cNvCxnSpPr>
          <p:nvPr/>
        </p:nvCxnSpPr>
        <p:spPr>
          <a:xfrm>
            <a:off x="2682684" y="1581061"/>
            <a:ext cx="0" cy="304889"/>
          </a:xfrm>
          <a:prstGeom prst="line">
            <a:avLst/>
          </a:prstGeom>
          <a:ln w="44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E8CCE9-4087-9A46-BBF6-D69674300511}"/>
              </a:ext>
            </a:extLst>
          </p:cNvPr>
          <p:cNvCxnSpPr>
            <a:cxnSpLocks/>
          </p:cNvCxnSpPr>
          <p:nvPr/>
        </p:nvCxnSpPr>
        <p:spPr>
          <a:xfrm>
            <a:off x="5556574" y="1577943"/>
            <a:ext cx="0" cy="308007"/>
          </a:xfrm>
          <a:prstGeom prst="line">
            <a:avLst/>
          </a:prstGeom>
          <a:ln w="44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4275E8-355E-FC4A-90A7-EF5AE887C4A6}"/>
              </a:ext>
            </a:extLst>
          </p:cNvPr>
          <p:cNvCxnSpPr>
            <a:cxnSpLocks/>
          </p:cNvCxnSpPr>
          <p:nvPr/>
        </p:nvCxnSpPr>
        <p:spPr>
          <a:xfrm>
            <a:off x="8548828" y="1577943"/>
            <a:ext cx="0" cy="308007"/>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8B2862-B434-EC43-9E50-F3E3D63B95BB}"/>
              </a:ext>
            </a:extLst>
          </p:cNvPr>
          <p:cNvCxnSpPr>
            <a:cxnSpLocks/>
          </p:cNvCxnSpPr>
          <p:nvPr/>
        </p:nvCxnSpPr>
        <p:spPr>
          <a:xfrm>
            <a:off x="11413015" y="1581061"/>
            <a:ext cx="0" cy="304889"/>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48842C9-A0DA-D446-BD51-0403E6484609}"/>
              </a:ext>
            </a:extLst>
          </p:cNvPr>
          <p:cNvSpPr txBox="1"/>
          <p:nvPr/>
        </p:nvSpPr>
        <p:spPr>
          <a:xfrm>
            <a:off x="6297643" y="1312094"/>
            <a:ext cx="1513556" cy="276999"/>
          </a:xfrm>
          <a:prstGeom prst="rect">
            <a:avLst/>
          </a:prstGeom>
          <a:noFill/>
        </p:spPr>
        <p:txBody>
          <a:bodyPr wrap="none" rtlCol="0" anchor="ctr" anchorCtr="0">
            <a:spAutoFit/>
          </a:bodyPr>
          <a:lstStyle/>
          <a:p>
            <a:pPr algn="ctr"/>
            <a:r>
              <a:rPr lang="en-US" sz="1200" b="1" dirty="0">
                <a:solidFill>
                  <a:schemeClr val="bg1"/>
                </a:solidFill>
                <a:latin typeface="Poppins" pitchFamily="2" charset="77"/>
                <a:ea typeface="Lato Light" panose="020F0502020204030203" pitchFamily="34" charset="0"/>
                <a:cs typeface="Poppins" pitchFamily="2" charset="77"/>
              </a:rPr>
              <a:t>RESPONSIBILITIES</a:t>
            </a:r>
          </a:p>
        </p:txBody>
      </p:sp>
      <p:sp>
        <p:nvSpPr>
          <p:cNvPr id="41" name="TextBox 40">
            <a:extLst>
              <a:ext uri="{FF2B5EF4-FFF2-40B4-BE49-F238E27FC236}">
                <a16:creationId xmlns:a16="http://schemas.microsoft.com/office/drawing/2014/main" id="{2AAAD9A9-1030-8448-B0BA-0D2E42E88E3D}"/>
              </a:ext>
            </a:extLst>
          </p:cNvPr>
          <p:cNvSpPr txBox="1"/>
          <p:nvPr/>
        </p:nvSpPr>
        <p:spPr>
          <a:xfrm>
            <a:off x="6526069" y="1607929"/>
            <a:ext cx="1056700" cy="276999"/>
          </a:xfrm>
          <a:prstGeom prst="rect">
            <a:avLst/>
          </a:prstGeom>
          <a:noFill/>
        </p:spPr>
        <p:txBody>
          <a:bodyPr wrap="none" rtlCol="0" anchor="ctr" anchorCtr="0">
            <a:spAutoFit/>
          </a:bodyPr>
          <a:lstStyle/>
          <a:p>
            <a:pPr algn="ctr"/>
            <a:r>
              <a:rPr lang="en-US" sz="1200" b="1" dirty="0">
                <a:solidFill>
                  <a:schemeClr val="tx2"/>
                </a:solidFill>
                <a:latin typeface="Poppins" pitchFamily="2" charset="77"/>
                <a:ea typeface="Lato Light" panose="020F0502020204030203" pitchFamily="34" charset="0"/>
                <a:cs typeface="Poppins" pitchFamily="2" charset="77"/>
              </a:rPr>
              <a:t>SCREENING</a:t>
            </a:r>
          </a:p>
        </p:txBody>
      </p:sp>
      <p:sp>
        <p:nvSpPr>
          <p:cNvPr id="42" name="TextBox 41">
            <a:extLst>
              <a:ext uri="{FF2B5EF4-FFF2-40B4-BE49-F238E27FC236}">
                <a16:creationId xmlns:a16="http://schemas.microsoft.com/office/drawing/2014/main" id="{6671761E-035C-0C40-B774-51665048D71C}"/>
              </a:ext>
            </a:extLst>
          </p:cNvPr>
          <p:cNvSpPr txBox="1"/>
          <p:nvPr/>
        </p:nvSpPr>
        <p:spPr>
          <a:xfrm>
            <a:off x="9299409" y="1607929"/>
            <a:ext cx="1245855" cy="276999"/>
          </a:xfrm>
          <a:prstGeom prst="rect">
            <a:avLst/>
          </a:prstGeom>
          <a:noFill/>
        </p:spPr>
        <p:txBody>
          <a:bodyPr wrap="none" rtlCol="0" anchor="ctr" anchorCtr="0">
            <a:spAutoFit/>
          </a:bodyPr>
          <a:lstStyle/>
          <a:p>
            <a:pPr algn="ctr"/>
            <a:r>
              <a:rPr lang="en-US" sz="1200" b="1" dirty="0">
                <a:solidFill>
                  <a:schemeClr val="tx2"/>
                </a:solidFill>
                <a:latin typeface="Poppins" pitchFamily="2" charset="77"/>
                <a:ea typeface="Lato Light" panose="020F0502020204030203" pitchFamily="34" charset="0"/>
                <a:cs typeface="Poppins" pitchFamily="2" charset="77"/>
              </a:rPr>
              <a:t>ONBOARDING</a:t>
            </a:r>
          </a:p>
        </p:txBody>
      </p:sp>
      <p:sp>
        <p:nvSpPr>
          <p:cNvPr id="43" name="TextBox 42">
            <a:extLst>
              <a:ext uri="{FF2B5EF4-FFF2-40B4-BE49-F238E27FC236}">
                <a16:creationId xmlns:a16="http://schemas.microsoft.com/office/drawing/2014/main" id="{9F849145-843D-6249-A087-091104276C2B}"/>
              </a:ext>
            </a:extLst>
          </p:cNvPr>
          <p:cNvSpPr txBox="1"/>
          <p:nvPr/>
        </p:nvSpPr>
        <p:spPr>
          <a:xfrm>
            <a:off x="3543197" y="1607929"/>
            <a:ext cx="1011816" cy="276999"/>
          </a:xfrm>
          <a:prstGeom prst="rect">
            <a:avLst/>
          </a:prstGeom>
          <a:noFill/>
        </p:spPr>
        <p:txBody>
          <a:bodyPr wrap="none" rtlCol="0" anchor="ctr" anchorCtr="0">
            <a:spAutoFit/>
          </a:bodyPr>
          <a:lstStyle/>
          <a:p>
            <a:pPr algn="ctr"/>
            <a:r>
              <a:rPr lang="en-US" sz="1200" b="1" dirty="0">
                <a:solidFill>
                  <a:schemeClr val="tx2"/>
                </a:solidFill>
                <a:latin typeface="Poppins" pitchFamily="2" charset="77"/>
                <a:ea typeface="Lato Light" panose="020F0502020204030203" pitchFamily="34" charset="0"/>
                <a:cs typeface="Poppins" pitchFamily="2" charset="77"/>
              </a:rPr>
              <a:t>INITIATION</a:t>
            </a:r>
          </a:p>
        </p:txBody>
      </p:sp>
      <p:cxnSp>
        <p:nvCxnSpPr>
          <p:cNvPr id="90" name="Straight Connector 89">
            <a:extLst>
              <a:ext uri="{FF2B5EF4-FFF2-40B4-BE49-F238E27FC236}">
                <a16:creationId xmlns:a16="http://schemas.microsoft.com/office/drawing/2014/main" id="{A6E0820C-307D-1347-94EC-8133CEBB5578}"/>
              </a:ext>
            </a:extLst>
          </p:cNvPr>
          <p:cNvCxnSpPr/>
          <p:nvPr/>
        </p:nvCxnSpPr>
        <p:spPr>
          <a:xfrm>
            <a:off x="5556574" y="2009274"/>
            <a:ext cx="0" cy="446772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C98DB9C-74CC-5042-B8CB-E524F4298B3D}"/>
              </a:ext>
            </a:extLst>
          </p:cNvPr>
          <p:cNvCxnSpPr/>
          <p:nvPr/>
        </p:nvCxnSpPr>
        <p:spPr>
          <a:xfrm>
            <a:off x="8548828" y="2009274"/>
            <a:ext cx="0" cy="446772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13F75FA-0095-8B4C-9409-88EE1DE6EE68}"/>
              </a:ext>
            </a:extLst>
          </p:cNvPr>
          <p:cNvSpPr/>
          <p:nvPr/>
        </p:nvSpPr>
        <p:spPr>
          <a:xfrm>
            <a:off x="3269639" y="2217438"/>
            <a:ext cx="1820782"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5" name="TextBox 54">
            <a:extLst>
              <a:ext uri="{FF2B5EF4-FFF2-40B4-BE49-F238E27FC236}">
                <a16:creationId xmlns:a16="http://schemas.microsoft.com/office/drawing/2014/main" id="{734663B0-76C5-4B4F-A451-FE7673719063}"/>
              </a:ext>
            </a:extLst>
          </p:cNvPr>
          <p:cNvSpPr txBox="1"/>
          <p:nvPr/>
        </p:nvSpPr>
        <p:spPr>
          <a:xfrm>
            <a:off x="3550692" y="2227529"/>
            <a:ext cx="1258678"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Tracker</a:t>
            </a:r>
          </a:p>
        </p:txBody>
      </p:sp>
      <p:sp>
        <p:nvSpPr>
          <p:cNvPr id="56" name="Rectangle 55">
            <a:extLst>
              <a:ext uri="{FF2B5EF4-FFF2-40B4-BE49-F238E27FC236}">
                <a16:creationId xmlns:a16="http://schemas.microsoft.com/office/drawing/2014/main" id="{F7F00F31-4050-7F42-85F2-ECEB29C1B567}"/>
              </a:ext>
            </a:extLst>
          </p:cNvPr>
          <p:cNvSpPr/>
          <p:nvPr/>
        </p:nvSpPr>
        <p:spPr>
          <a:xfrm>
            <a:off x="5230517" y="2577637"/>
            <a:ext cx="5157461"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7" name="TextBox 56">
            <a:extLst>
              <a:ext uri="{FF2B5EF4-FFF2-40B4-BE49-F238E27FC236}">
                <a16:creationId xmlns:a16="http://schemas.microsoft.com/office/drawing/2014/main" id="{E3C7C793-B6BB-8C46-8330-F381B85D9F3B}"/>
              </a:ext>
            </a:extLst>
          </p:cNvPr>
          <p:cNvSpPr txBox="1"/>
          <p:nvPr/>
        </p:nvSpPr>
        <p:spPr>
          <a:xfrm>
            <a:off x="7255249" y="2587728"/>
            <a:ext cx="1107997"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Office</a:t>
            </a:r>
          </a:p>
        </p:txBody>
      </p:sp>
      <p:sp>
        <p:nvSpPr>
          <p:cNvPr id="58" name="Rectangle 57">
            <a:extLst>
              <a:ext uri="{FF2B5EF4-FFF2-40B4-BE49-F238E27FC236}">
                <a16:creationId xmlns:a16="http://schemas.microsoft.com/office/drawing/2014/main" id="{D9451743-07C3-8147-94A7-AF0D791477A9}"/>
              </a:ext>
            </a:extLst>
          </p:cNvPr>
          <p:cNvSpPr/>
          <p:nvPr/>
        </p:nvSpPr>
        <p:spPr>
          <a:xfrm>
            <a:off x="3973013" y="2937444"/>
            <a:ext cx="2129141"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9" name="TextBox 58">
            <a:extLst>
              <a:ext uri="{FF2B5EF4-FFF2-40B4-BE49-F238E27FC236}">
                <a16:creationId xmlns:a16="http://schemas.microsoft.com/office/drawing/2014/main" id="{607DC7B0-7881-504A-B380-0E70B729381F}"/>
              </a:ext>
            </a:extLst>
          </p:cNvPr>
          <p:cNvSpPr txBox="1"/>
          <p:nvPr/>
        </p:nvSpPr>
        <p:spPr>
          <a:xfrm>
            <a:off x="4126920" y="2929025"/>
            <a:ext cx="1821332"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&amp; Work Tracker	</a:t>
            </a:r>
          </a:p>
        </p:txBody>
      </p:sp>
      <p:sp>
        <p:nvSpPr>
          <p:cNvPr id="60" name="Rectangle 59">
            <a:extLst>
              <a:ext uri="{FF2B5EF4-FFF2-40B4-BE49-F238E27FC236}">
                <a16:creationId xmlns:a16="http://schemas.microsoft.com/office/drawing/2014/main" id="{59840EE1-F993-C541-8B79-BA970391170C}"/>
              </a:ext>
            </a:extLst>
          </p:cNvPr>
          <p:cNvSpPr/>
          <p:nvPr/>
        </p:nvSpPr>
        <p:spPr>
          <a:xfrm>
            <a:off x="5397843" y="3298552"/>
            <a:ext cx="3688101"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1" name="TextBox 60">
            <a:extLst>
              <a:ext uri="{FF2B5EF4-FFF2-40B4-BE49-F238E27FC236}">
                <a16:creationId xmlns:a16="http://schemas.microsoft.com/office/drawing/2014/main" id="{C3A46D8A-9BE3-FF40-9B5D-4C7358DBA31A}"/>
              </a:ext>
            </a:extLst>
          </p:cNvPr>
          <p:cNvSpPr txBox="1"/>
          <p:nvPr/>
        </p:nvSpPr>
        <p:spPr>
          <a:xfrm>
            <a:off x="6277527" y="3308643"/>
            <a:ext cx="1928733"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Request Manager</a:t>
            </a:r>
          </a:p>
        </p:txBody>
      </p:sp>
      <p:sp>
        <p:nvSpPr>
          <p:cNvPr id="62" name="Rectangle 61">
            <a:extLst>
              <a:ext uri="{FF2B5EF4-FFF2-40B4-BE49-F238E27FC236}">
                <a16:creationId xmlns:a16="http://schemas.microsoft.com/office/drawing/2014/main" id="{99489965-C3D8-6A4B-AFFB-BB467BF4F45A}"/>
              </a:ext>
            </a:extLst>
          </p:cNvPr>
          <p:cNvSpPr/>
          <p:nvPr/>
        </p:nvSpPr>
        <p:spPr>
          <a:xfrm>
            <a:off x="6096000" y="3659143"/>
            <a:ext cx="2741475" cy="297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3" name="TextBox 62">
            <a:extLst>
              <a:ext uri="{FF2B5EF4-FFF2-40B4-BE49-F238E27FC236}">
                <a16:creationId xmlns:a16="http://schemas.microsoft.com/office/drawing/2014/main" id="{A09654B4-4403-8845-B8E9-A13422CC9452}"/>
              </a:ext>
            </a:extLst>
          </p:cNvPr>
          <p:cNvSpPr txBox="1"/>
          <p:nvPr/>
        </p:nvSpPr>
        <p:spPr>
          <a:xfrm>
            <a:off x="6741221" y="3669234"/>
            <a:ext cx="1451038"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Portfolio Reporting</a:t>
            </a:r>
          </a:p>
        </p:txBody>
      </p:sp>
      <p:sp>
        <p:nvSpPr>
          <p:cNvPr id="75" name="Rectangle 74">
            <a:extLst>
              <a:ext uri="{FF2B5EF4-FFF2-40B4-BE49-F238E27FC236}">
                <a16:creationId xmlns:a16="http://schemas.microsoft.com/office/drawing/2014/main" id="{04628524-092C-924D-9871-398E89AE566F}"/>
              </a:ext>
            </a:extLst>
          </p:cNvPr>
          <p:cNvSpPr/>
          <p:nvPr/>
        </p:nvSpPr>
        <p:spPr>
          <a:xfrm>
            <a:off x="2872391" y="4017527"/>
            <a:ext cx="1820782"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6" name="TextBox 75">
            <a:extLst>
              <a:ext uri="{FF2B5EF4-FFF2-40B4-BE49-F238E27FC236}">
                <a16:creationId xmlns:a16="http://schemas.microsoft.com/office/drawing/2014/main" id="{19062975-0928-1C4B-857A-E18A3455C48B}"/>
              </a:ext>
            </a:extLst>
          </p:cNvPr>
          <p:cNvSpPr txBox="1"/>
          <p:nvPr/>
        </p:nvSpPr>
        <p:spPr>
          <a:xfrm>
            <a:off x="3153444" y="4027618"/>
            <a:ext cx="1258678"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Tracker</a:t>
            </a:r>
          </a:p>
        </p:txBody>
      </p:sp>
      <p:sp>
        <p:nvSpPr>
          <p:cNvPr id="77" name="Rectangle 76">
            <a:extLst>
              <a:ext uri="{FF2B5EF4-FFF2-40B4-BE49-F238E27FC236}">
                <a16:creationId xmlns:a16="http://schemas.microsoft.com/office/drawing/2014/main" id="{169DD47C-BBBE-6E48-B9DF-9EBDDD3B7F0F}"/>
              </a:ext>
            </a:extLst>
          </p:cNvPr>
          <p:cNvSpPr/>
          <p:nvPr/>
        </p:nvSpPr>
        <p:spPr>
          <a:xfrm>
            <a:off x="3735791" y="4380106"/>
            <a:ext cx="2029779"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78" name="TextBox 77">
            <a:extLst>
              <a:ext uri="{FF2B5EF4-FFF2-40B4-BE49-F238E27FC236}">
                <a16:creationId xmlns:a16="http://schemas.microsoft.com/office/drawing/2014/main" id="{17D95AE3-B142-BB48-B465-6A664DA17042}"/>
              </a:ext>
            </a:extLst>
          </p:cNvPr>
          <p:cNvSpPr txBox="1"/>
          <p:nvPr/>
        </p:nvSpPr>
        <p:spPr>
          <a:xfrm>
            <a:off x="3840014" y="4390197"/>
            <a:ext cx="1821332"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Projects &amp; Work Tracker</a:t>
            </a:r>
          </a:p>
        </p:txBody>
      </p:sp>
      <p:sp>
        <p:nvSpPr>
          <p:cNvPr id="79" name="Rectangle 78">
            <a:extLst>
              <a:ext uri="{FF2B5EF4-FFF2-40B4-BE49-F238E27FC236}">
                <a16:creationId xmlns:a16="http://schemas.microsoft.com/office/drawing/2014/main" id="{6B4FC149-76F2-DC4E-BC57-D3A4B1F88387}"/>
              </a:ext>
            </a:extLst>
          </p:cNvPr>
          <p:cNvSpPr/>
          <p:nvPr/>
        </p:nvSpPr>
        <p:spPr>
          <a:xfrm>
            <a:off x="4599890" y="4741116"/>
            <a:ext cx="1721799"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0" name="TextBox 79">
            <a:extLst>
              <a:ext uri="{FF2B5EF4-FFF2-40B4-BE49-F238E27FC236}">
                <a16:creationId xmlns:a16="http://schemas.microsoft.com/office/drawing/2014/main" id="{D9F5BB8D-9C33-FD45-B9B8-6A62917A22F7}"/>
              </a:ext>
            </a:extLst>
          </p:cNvPr>
          <p:cNvSpPr txBox="1"/>
          <p:nvPr/>
        </p:nvSpPr>
        <p:spPr>
          <a:xfrm>
            <a:off x="4987327" y="4751207"/>
            <a:ext cx="939681"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Lite</a:t>
            </a:r>
          </a:p>
        </p:txBody>
      </p:sp>
      <p:sp>
        <p:nvSpPr>
          <p:cNvPr id="81" name="Rectangle 80">
            <a:extLst>
              <a:ext uri="{FF2B5EF4-FFF2-40B4-BE49-F238E27FC236}">
                <a16:creationId xmlns:a16="http://schemas.microsoft.com/office/drawing/2014/main" id="{06143EDE-15C6-0B4D-A170-3A8698BE403C}"/>
              </a:ext>
            </a:extLst>
          </p:cNvPr>
          <p:cNvSpPr/>
          <p:nvPr/>
        </p:nvSpPr>
        <p:spPr>
          <a:xfrm>
            <a:off x="6565808" y="5099354"/>
            <a:ext cx="1721799"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2" name="TextBox 81">
            <a:extLst>
              <a:ext uri="{FF2B5EF4-FFF2-40B4-BE49-F238E27FC236}">
                <a16:creationId xmlns:a16="http://schemas.microsoft.com/office/drawing/2014/main" id="{046A5162-455F-F445-A703-902B1C75BC12}"/>
              </a:ext>
            </a:extLst>
          </p:cNvPr>
          <p:cNvSpPr txBox="1"/>
          <p:nvPr/>
        </p:nvSpPr>
        <p:spPr>
          <a:xfrm>
            <a:off x="6780121" y="5109445"/>
            <a:ext cx="1285929"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Standard</a:t>
            </a:r>
          </a:p>
        </p:txBody>
      </p:sp>
      <p:sp>
        <p:nvSpPr>
          <p:cNvPr id="83" name="Rectangle 82">
            <a:extLst>
              <a:ext uri="{FF2B5EF4-FFF2-40B4-BE49-F238E27FC236}">
                <a16:creationId xmlns:a16="http://schemas.microsoft.com/office/drawing/2014/main" id="{81A47555-8F13-6440-8193-2DA58E3846D7}"/>
              </a:ext>
            </a:extLst>
          </p:cNvPr>
          <p:cNvSpPr/>
          <p:nvPr/>
        </p:nvSpPr>
        <p:spPr>
          <a:xfrm>
            <a:off x="8431593" y="5460364"/>
            <a:ext cx="1308700"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4" name="TextBox 83">
            <a:extLst>
              <a:ext uri="{FF2B5EF4-FFF2-40B4-BE49-F238E27FC236}">
                <a16:creationId xmlns:a16="http://schemas.microsoft.com/office/drawing/2014/main" id="{3EC17F06-1D5E-9D48-BC86-D51DDE082593}"/>
              </a:ext>
            </a:extLst>
          </p:cNvPr>
          <p:cNvSpPr txBox="1"/>
          <p:nvPr/>
        </p:nvSpPr>
        <p:spPr>
          <a:xfrm>
            <a:off x="8612481" y="5470455"/>
            <a:ext cx="939681"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Phase Gate</a:t>
            </a:r>
          </a:p>
        </p:txBody>
      </p:sp>
      <p:sp>
        <p:nvSpPr>
          <p:cNvPr id="85" name="Rectangle 84">
            <a:extLst>
              <a:ext uri="{FF2B5EF4-FFF2-40B4-BE49-F238E27FC236}">
                <a16:creationId xmlns:a16="http://schemas.microsoft.com/office/drawing/2014/main" id="{6B366485-C435-EB4D-A08A-38B2F986E0D3}"/>
              </a:ext>
            </a:extLst>
          </p:cNvPr>
          <p:cNvSpPr/>
          <p:nvPr/>
        </p:nvSpPr>
        <p:spPr>
          <a:xfrm>
            <a:off x="9601629" y="5819733"/>
            <a:ext cx="1738828" cy="2971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6" name="TextBox 85">
            <a:extLst>
              <a:ext uri="{FF2B5EF4-FFF2-40B4-BE49-F238E27FC236}">
                <a16:creationId xmlns:a16="http://schemas.microsoft.com/office/drawing/2014/main" id="{865010AA-701E-9846-96E9-B6F9F9AFF282}"/>
              </a:ext>
            </a:extLst>
          </p:cNvPr>
          <p:cNvSpPr txBox="1"/>
          <p:nvPr/>
        </p:nvSpPr>
        <p:spPr>
          <a:xfrm>
            <a:off x="9768353" y="5829824"/>
            <a:ext cx="1398140"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Structured</a:t>
            </a:r>
          </a:p>
        </p:txBody>
      </p:sp>
      <p:sp>
        <p:nvSpPr>
          <p:cNvPr id="87" name="Rectangle 86">
            <a:extLst>
              <a:ext uri="{FF2B5EF4-FFF2-40B4-BE49-F238E27FC236}">
                <a16:creationId xmlns:a16="http://schemas.microsoft.com/office/drawing/2014/main" id="{16DFAAC5-9355-F24E-8294-64D5DFDEFC31}"/>
              </a:ext>
            </a:extLst>
          </p:cNvPr>
          <p:cNvSpPr/>
          <p:nvPr/>
        </p:nvSpPr>
        <p:spPr>
          <a:xfrm>
            <a:off x="4819426" y="6176547"/>
            <a:ext cx="1282728" cy="2971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8" name="TextBox 87">
            <a:extLst>
              <a:ext uri="{FF2B5EF4-FFF2-40B4-BE49-F238E27FC236}">
                <a16:creationId xmlns:a16="http://schemas.microsoft.com/office/drawing/2014/main" id="{92D4CAF8-EBD7-0243-98DA-B62DE891E6DE}"/>
              </a:ext>
            </a:extLst>
          </p:cNvPr>
          <p:cNvSpPr txBox="1"/>
          <p:nvPr/>
        </p:nvSpPr>
        <p:spPr>
          <a:xfrm>
            <a:off x="4908779" y="6186638"/>
            <a:ext cx="1096775" cy="276999"/>
          </a:xfrm>
          <a:prstGeom prst="rect">
            <a:avLst/>
          </a:prstGeom>
          <a:noFill/>
        </p:spPr>
        <p:txBody>
          <a:bodyPr wrap="none" rtlCol="0" anchor="ctr" anchorCtr="0">
            <a:spAutoFit/>
          </a:bodyPr>
          <a:lstStyle/>
          <a:p>
            <a:pPr algn="ct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Work Tracker</a:t>
            </a:r>
          </a:p>
        </p:txBody>
      </p:sp>
      <p:sp>
        <p:nvSpPr>
          <p:cNvPr id="20" name="TextBox 19">
            <a:extLst>
              <a:ext uri="{FF2B5EF4-FFF2-40B4-BE49-F238E27FC236}">
                <a16:creationId xmlns:a16="http://schemas.microsoft.com/office/drawing/2014/main" id="{DC75EE60-E33E-48E1-6F20-9DBE15AD9191}"/>
              </a:ext>
            </a:extLst>
          </p:cNvPr>
          <p:cNvSpPr txBox="1"/>
          <p:nvPr/>
        </p:nvSpPr>
        <p:spPr>
          <a:xfrm>
            <a:off x="0" y="-159633"/>
            <a:ext cx="12192000" cy="1150315"/>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marL="0" marR="0" lvl="0" indent="0" algn="ctr" defTabSz="457200" rtl="0" eaLnBrk="1" fontAlgn="auto" latinLnBrk="0" hangingPunct="1">
              <a:lnSpc>
                <a:spcPts val="9400"/>
              </a:lnSpc>
              <a:spcBef>
                <a:spcPts val="0"/>
              </a:spcBef>
              <a:spcAft>
                <a:spcPts val="0"/>
              </a:spcAft>
              <a:buClrTx/>
              <a:buSzTx/>
              <a:buFontTx/>
              <a:buNone/>
              <a:tabLst/>
              <a:defRPr/>
            </a:pPr>
            <a:r>
              <a:rPr kumimoji="0" lang="en-US" sz="4000" b="1" i="0" u="none" strike="noStrike" kern="1200" cap="none" spc="600" normalizeH="0" baseline="0" noProof="0" dirty="0">
                <a:ln>
                  <a:noFill/>
                </a:ln>
                <a:solidFill>
                  <a:srgbClr val="37C1CC"/>
                </a:solidFill>
                <a:effectLst/>
                <a:uLnTx/>
                <a:uFillTx/>
                <a:latin typeface="Bebas Neue" pitchFamily="2" charset="0"/>
                <a:ea typeface="+mn-ea"/>
                <a:cs typeface="+mn-cs"/>
              </a:rPr>
              <a:t>CSTE AEF ONBOARDING RESPONSIBILITIES BY ROLE</a:t>
            </a:r>
          </a:p>
        </p:txBody>
      </p:sp>
    </p:spTree>
    <p:extLst>
      <p:ext uri="{BB962C8B-B14F-4D97-AF65-F5344CB8AC3E}">
        <p14:creationId xmlns:p14="http://schemas.microsoft.com/office/powerpoint/2010/main" val="720388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51FB297D-9995-34B4-6EF4-F3C16491FA65}"/>
              </a:ext>
            </a:extLst>
          </p:cNvPr>
          <p:cNvSpPr txBox="1"/>
          <p:nvPr/>
        </p:nvSpPr>
        <p:spPr>
          <a:xfrm>
            <a:off x="663804" y="87030"/>
            <a:ext cx="10668000" cy="661720"/>
          </a:xfrm>
          <a:prstGeom prst="rect">
            <a:avLst/>
          </a:prstGeom>
          <a:noFill/>
        </p:spPr>
        <p:txBody>
          <a:bodyPr wrap="square" rtlCol="0" anchor="b">
            <a:spAutoFit/>
          </a:bodyPr>
          <a:lstStyle/>
          <a:p>
            <a:pPr algn="ctr"/>
            <a:r>
              <a:rPr lang="en-US" sz="3700" b="1" spc="-145" dirty="0">
                <a:solidFill>
                  <a:schemeClr val="tx2"/>
                </a:solidFill>
                <a:latin typeface="Poppins" pitchFamily="2" charset="77"/>
                <a:cs typeface="Poppins" pitchFamily="2" charset="77"/>
              </a:rPr>
              <a:t>EPIDEMIOLOGY UNIT ORGANIZATION CHART</a:t>
            </a:r>
          </a:p>
        </p:txBody>
      </p:sp>
      <p:sp>
        <p:nvSpPr>
          <p:cNvPr id="104" name="TextBox 103">
            <a:extLst>
              <a:ext uri="{FF2B5EF4-FFF2-40B4-BE49-F238E27FC236}">
                <a16:creationId xmlns:a16="http://schemas.microsoft.com/office/drawing/2014/main" id="{12DF7A0D-ED27-FDDB-382B-853D685F673C}"/>
              </a:ext>
            </a:extLst>
          </p:cNvPr>
          <p:cNvSpPr txBox="1"/>
          <p:nvPr/>
        </p:nvSpPr>
        <p:spPr>
          <a:xfrm>
            <a:off x="854744" y="844362"/>
            <a:ext cx="10667999" cy="307777"/>
          </a:xfrm>
          <a:prstGeom prst="rect">
            <a:avLst/>
          </a:prstGeom>
          <a:noFill/>
        </p:spPr>
        <p:txBody>
          <a:bodyPr wrap="square" rtlCol="0">
            <a:spAutoFit/>
          </a:bodyPr>
          <a:lstStyle/>
          <a:p>
            <a:pPr algn="ctr"/>
            <a:r>
              <a:rPr lang="en-US" sz="1400" spc="-60">
                <a:latin typeface="Poppins" pitchFamily="2" charset="77"/>
                <a:cs typeface="Poppins" pitchFamily="2" charset="77"/>
              </a:rPr>
              <a:t>The Epidemiology Unit consists of four full-time epidemiologists, one contractor, and one CSTE Applied Epidemiology Fellows.</a:t>
            </a:r>
          </a:p>
        </p:txBody>
      </p:sp>
      <p:grpSp>
        <p:nvGrpSpPr>
          <p:cNvPr id="139" name="Group 138">
            <a:extLst>
              <a:ext uri="{FF2B5EF4-FFF2-40B4-BE49-F238E27FC236}">
                <a16:creationId xmlns:a16="http://schemas.microsoft.com/office/drawing/2014/main" id="{1E899B26-F731-5C6D-1F45-4C03ED57AF94}"/>
              </a:ext>
            </a:extLst>
          </p:cNvPr>
          <p:cNvGrpSpPr/>
          <p:nvPr/>
        </p:nvGrpSpPr>
        <p:grpSpPr>
          <a:xfrm>
            <a:off x="4396751" y="1480662"/>
            <a:ext cx="3411865" cy="816607"/>
            <a:chOff x="4396751" y="1480662"/>
            <a:chExt cx="3411865" cy="816607"/>
          </a:xfrm>
        </p:grpSpPr>
        <p:sp>
          <p:nvSpPr>
            <p:cNvPr id="70" name="Rectangle 69">
              <a:extLst>
                <a:ext uri="{FF2B5EF4-FFF2-40B4-BE49-F238E27FC236}">
                  <a16:creationId xmlns:a16="http://schemas.microsoft.com/office/drawing/2014/main" id="{8D0525C1-806C-25E1-A332-298E42B1487E}"/>
                </a:ext>
              </a:extLst>
            </p:cNvPr>
            <p:cNvSpPr/>
            <p:nvPr/>
          </p:nvSpPr>
          <p:spPr>
            <a:xfrm>
              <a:off x="4396751" y="1480662"/>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71" name="Rectangle 70">
              <a:extLst>
                <a:ext uri="{FF2B5EF4-FFF2-40B4-BE49-F238E27FC236}">
                  <a16:creationId xmlns:a16="http://schemas.microsoft.com/office/drawing/2014/main" id="{81FCA28E-F151-2DEC-0D9B-D2930852CBCD}"/>
                </a:ext>
              </a:extLst>
            </p:cNvPr>
            <p:cNvSpPr/>
            <p:nvPr/>
          </p:nvSpPr>
          <p:spPr>
            <a:xfrm>
              <a:off x="4471056" y="1481723"/>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72" name="TextBox 71">
              <a:extLst>
                <a:ext uri="{FF2B5EF4-FFF2-40B4-BE49-F238E27FC236}">
                  <a16:creationId xmlns:a16="http://schemas.microsoft.com/office/drawing/2014/main" id="{4C85DC0A-AFCE-556B-8C5C-F6CE31942187}"/>
                </a:ext>
              </a:extLst>
            </p:cNvPr>
            <p:cNvSpPr txBox="1"/>
            <p:nvPr/>
          </p:nvSpPr>
          <p:spPr>
            <a:xfrm>
              <a:off x="5289192" y="1732594"/>
              <a:ext cx="2393564" cy="400110"/>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ALFREDA HOLLOWAY-BETH, </a:t>
              </a:r>
              <a:r>
                <a:rPr lang="en-US" sz="1000" spc="75" dirty="0">
                  <a:latin typeface="Poppins" panose="00000500000000000000" pitchFamily="2" charset="0"/>
                  <a:ea typeface="League Spartan" charset="0"/>
                  <a:cs typeface="Poppins" panose="00000500000000000000" pitchFamily="2" charset="0"/>
                </a:rPr>
                <a:t>PHD</a:t>
              </a:r>
            </a:p>
            <a:p>
              <a:r>
                <a:rPr lang="en-US" sz="1000" b="1" dirty="0">
                  <a:solidFill>
                    <a:srgbClr val="21B6C1"/>
                  </a:solidFill>
                  <a:latin typeface="Poppins" panose="00000500000000000000" pitchFamily="2" charset="0"/>
                  <a:ea typeface="Open Sans Light" panose="020B0306030504020204" pitchFamily="34" charset="0"/>
                  <a:cs typeface="Poppins" panose="00000500000000000000" pitchFamily="2" charset="0"/>
                </a:rPr>
                <a:t>Director</a:t>
              </a:r>
            </a:p>
          </p:txBody>
        </p:sp>
        <p:pic>
          <p:nvPicPr>
            <p:cNvPr id="108" name="Picture 107" descr="A person smiling for a selfie&#10;&#10;Description automatically generated">
              <a:extLst>
                <a:ext uri="{FF2B5EF4-FFF2-40B4-BE49-F238E27FC236}">
                  <a16:creationId xmlns:a16="http://schemas.microsoft.com/office/drawing/2014/main" id="{D51C5C6F-4C3F-E1A3-B36B-FEF09D4E8A9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47787" y="1551880"/>
              <a:ext cx="731520" cy="663346"/>
            </a:xfrm>
            <a:prstGeom prst="rect">
              <a:avLst/>
            </a:prstGeom>
          </p:spPr>
        </p:pic>
      </p:grpSp>
      <p:grpSp>
        <p:nvGrpSpPr>
          <p:cNvPr id="155" name="Group 154">
            <a:extLst>
              <a:ext uri="{FF2B5EF4-FFF2-40B4-BE49-F238E27FC236}">
                <a16:creationId xmlns:a16="http://schemas.microsoft.com/office/drawing/2014/main" id="{2B87C7BC-24DB-2324-8F10-3F82C4FA32BF}"/>
              </a:ext>
            </a:extLst>
          </p:cNvPr>
          <p:cNvGrpSpPr/>
          <p:nvPr/>
        </p:nvGrpSpPr>
        <p:grpSpPr>
          <a:xfrm>
            <a:off x="176219" y="3671235"/>
            <a:ext cx="3411865" cy="817668"/>
            <a:chOff x="176219" y="3671235"/>
            <a:chExt cx="3411865" cy="817668"/>
          </a:xfrm>
        </p:grpSpPr>
        <p:grpSp>
          <p:nvGrpSpPr>
            <p:cNvPr id="135" name="Group 134">
              <a:extLst>
                <a:ext uri="{FF2B5EF4-FFF2-40B4-BE49-F238E27FC236}">
                  <a16:creationId xmlns:a16="http://schemas.microsoft.com/office/drawing/2014/main" id="{FC894B0E-E3AB-3A1A-97A3-AED657071D3C}"/>
                </a:ext>
              </a:extLst>
            </p:cNvPr>
            <p:cNvGrpSpPr/>
            <p:nvPr/>
          </p:nvGrpSpPr>
          <p:grpSpPr>
            <a:xfrm>
              <a:off x="176219" y="3671235"/>
              <a:ext cx="3411865" cy="817668"/>
              <a:chOff x="4396751" y="2576479"/>
              <a:chExt cx="3411865" cy="817668"/>
            </a:xfrm>
          </p:grpSpPr>
          <p:sp>
            <p:nvSpPr>
              <p:cNvPr id="136" name="Rectangle 135">
                <a:extLst>
                  <a:ext uri="{FF2B5EF4-FFF2-40B4-BE49-F238E27FC236}">
                    <a16:creationId xmlns:a16="http://schemas.microsoft.com/office/drawing/2014/main" id="{F29EB81F-92E9-389D-9612-9A2EA404B3F3}"/>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37" name="Rectangle 136">
                <a:extLst>
                  <a:ext uri="{FF2B5EF4-FFF2-40B4-BE49-F238E27FC236}">
                    <a16:creationId xmlns:a16="http://schemas.microsoft.com/office/drawing/2014/main" id="{D8BF5CF8-6493-9745-91A6-AE05CFE2E198}"/>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68" name="TextBox 67">
              <a:extLst>
                <a:ext uri="{FF2B5EF4-FFF2-40B4-BE49-F238E27FC236}">
                  <a16:creationId xmlns:a16="http://schemas.microsoft.com/office/drawing/2014/main" id="{874659FF-040A-1196-C352-A4F88D1A184D}"/>
                </a:ext>
              </a:extLst>
            </p:cNvPr>
            <p:cNvSpPr txBox="1"/>
            <p:nvPr/>
          </p:nvSpPr>
          <p:spPr>
            <a:xfrm>
              <a:off x="1060283" y="3803070"/>
              <a:ext cx="1679315"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NHAN NGUYEN, </a:t>
              </a:r>
              <a:r>
                <a:rPr lang="en-US" sz="1000" spc="75">
                  <a:latin typeface="Poppins" panose="00000500000000000000" pitchFamily="2" charset="0"/>
                  <a:ea typeface="League Spartan" charset="0"/>
                  <a:cs typeface="Poppins" panose="00000500000000000000" pitchFamily="2" charset="0"/>
                </a:rPr>
                <a:t>MPH</a:t>
              </a:r>
            </a:p>
            <a:p>
              <a:r>
                <a:rPr lang="en-US" sz="1000" b="1">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Health informatics</a:t>
              </a:r>
            </a:p>
          </p:txBody>
        </p:sp>
        <p:pic>
          <p:nvPicPr>
            <p:cNvPr id="112" name="Picture 111" descr="A person wearing glasses smiling&#10;&#10;Description automatically generated">
              <a:extLst>
                <a:ext uri="{FF2B5EF4-FFF2-40B4-BE49-F238E27FC236}">
                  <a16:creationId xmlns:a16="http://schemas.microsoft.com/office/drawing/2014/main" id="{E774905B-C70D-B0CB-96E3-9CEB7353E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35" y="3763743"/>
              <a:ext cx="636195" cy="639898"/>
            </a:xfrm>
            <a:prstGeom prst="rect">
              <a:avLst/>
            </a:prstGeom>
          </p:spPr>
        </p:pic>
      </p:grpSp>
      <p:cxnSp>
        <p:nvCxnSpPr>
          <p:cNvPr id="27" name="Straight Connector 26">
            <a:extLst>
              <a:ext uri="{FF2B5EF4-FFF2-40B4-BE49-F238E27FC236}">
                <a16:creationId xmlns:a16="http://schemas.microsoft.com/office/drawing/2014/main" id="{5F17CA91-9FF0-3CDC-4EB2-9A3576494340}"/>
              </a:ext>
            </a:extLst>
          </p:cNvPr>
          <p:cNvCxnSpPr>
            <a:cxnSpLocks/>
            <a:stCxn id="71" idx="2"/>
            <a:endCxn id="75" idx="0"/>
          </p:cNvCxnSpPr>
          <p:nvPr/>
        </p:nvCxnSpPr>
        <p:spPr>
          <a:xfrm>
            <a:off x="6139836" y="2297269"/>
            <a:ext cx="0" cy="281332"/>
          </a:xfrm>
          <a:prstGeom prst="line">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A576A98A-1393-D4EB-13A1-AE5A0AD8BE8B}"/>
              </a:ext>
            </a:extLst>
          </p:cNvPr>
          <p:cNvCxnSpPr>
            <a:cxnSpLocks/>
            <a:stCxn id="75" idx="2"/>
            <a:endCxn id="136" idx="0"/>
          </p:cNvCxnSpPr>
          <p:nvPr/>
        </p:nvCxnSpPr>
        <p:spPr>
          <a:xfrm rot="5400000">
            <a:off x="3889965" y="1423486"/>
            <a:ext cx="279210" cy="4220532"/>
          </a:xfrm>
          <a:prstGeom prst="bentConnector3">
            <a:avLst>
              <a:gd name="adj1" fmla="val 50000"/>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2A8B8826-0965-240D-EC6E-D50561ADBD4B}"/>
              </a:ext>
            </a:extLst>
          </p:cNvPr>
          <p:cNvGrpSpPr/>
          <p:nvPr/>
        </p:nvGrpSpPr>
        <p:grpSpPr>
          <a:xfrm>
            <a:off x="4396751" y="2576479"/>
            <a:ext cx="3411865" cy="817668"/>
            <a:chOff x="4396751" y="2576479"/>
            <a:chExt cx="3411865" cy="817668"/>
          </a:xfrm>
        </p:grpSpPr>
        <p:grpSp>
          <p:nvGrpSpPr>
            <p:cNvPr id="134" name="Group 133">
              <a:extLst>
                <a:ext uri="{FF2B5EF4-FFF2-40B4-BE49-F238E27FC236}">
                  <a16:creationId xmlns:a16="http://schemas.microsoft.com/office/drawing/2014/main" id="{74DFB074-96F7-593C-6CC7-BCAAE6DFBBC0}"/>
                </a:ext>
              </a:extLst>
            </p:cNvPr>
            <p:cNvGrpSpPr/>
            <p:nvPr/>
          </p:nvGrpSpPr>
          <p:grpSpPr>
            <a:xfrm>
              <a:off x="4396751" y="2576479"/>
              <a:ext cx="3411865" cy="817668"/>
              <a:chOff x="4396751" y="2576479"/>
              <a:chExt cx="3411865" cy="817668"/>
            </a:xfrm>
          </p:grpSpPr>
          <p:sp>
            <p:nvSpPr>
              <p:cNvPr id="75" name="Rectangle 74">
                <a:extLst>
                  <a:ext uri="{FF2B5EF4-FFF2-40B4-BE49-F238E27FC236}">
                    <a16:creationId xmlns:a16="http://schemas.microsoft.com/office/drawing/2014/main" id="{16F8643E-5605-1D9D-6AF3-1BE77FD0813C}"/>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22" name="Rectangle 121">
                <a:extLst>
                  <a:ext uri="{FF2B5EF4-FFF2-40B4-BE49-F238E27FC236}">
                    <a16:creationId xmlns:a16="http://schemas.microsoft.com/office/drawing/2014/main" id="{3DE53F45-FBB0-1973-5DED-50ACE01E1DE0}"/>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76" name="TextBox 75">
              <a:extLst>
                <a:ext uri="{FF2B5EF4-FFF2-40B4-BE49-F238E27FC236}">
                  <a16:creationId xmlns:a16="http://schemas.microsoft.com/office/drawing/2014/main" id="{22748571-E726-46C2-9FC3-66E9AFFD5883}"/>
                </a:ext>
              </a:extLst>
            </p:cNvPr>
            <p:cNvSpPr txBox="1"/>
            <p:nvPr/>
          </p:nvSpPr>
          <p:spPr>
            <a:xfrm>
              <a:off x="5289192" y="2803332"/>
              <a:ext cx="2063743" cy="400110"/>
            </a:xfrm>
            <a:prstGeom prst="rect">
              <a:avLst/>
            </a:prstGeom>
            <a:noFill/>
          </p:spPr>
          <p:txBody>
            <a:bodyPr wrap="square" lIns="91440" tIns="45720" rIns="91440" bIns="45720" rtlCol="0" anchor="b" anchorCtr="0">
              <a:spAutoFit/>
            </a:bodyPr>
            <a:lstStyle/>
            <a:p>
              <a:r>
                <a:rPr lang="en-US" sz="1000" spc="75">
                  <a:solidFill>
                    <a:srgbClr val="0C2340"/>
                  </a:solidFill>
                  <a:latin typeface="Poppins" panose="00000500000000000000" pitchFamily="2" charset="0"/>
                  <a:ea typeface="+mn-lt"/>
                  <a:cs typeface="Poppins" panose="00000500000000000000" pitchFamily="2" charset="0"/>
                </a:rPr>
                <a:t>C. SCOTT SMITH</a:t>
              </a:r>
              <a:r>
                <a:rPr lang="en-US" sz="1000" b="1" spc="75">
                  <a:solidFill>
                    <a:srgbClr val="0C2340"/>
                  </a:solidFill>
                  <a:latin typeface="Poppins" panose="00000500000000000000" pitchFamily="2" charset="0"/>
                  <a:ea typeface="+mn-lt"/>
                  <a:cs typeface="Poppins" panose="00000500000000000000" pitchFamily="2" charset="0"/>
                </a:rPr>
                <a:t>, </a:t>
              </a:r>
              <a:r>
                <a:rPr lang="en-US" sz="1000" spc="75">
                  <a:latin typeface="Poppins" panose="00000500000000000000" pitchFamily="2" charset="0"/>
                  <a:ea typeface="+mn-lt"/>
                  <a:cs typeface="Poppins" panose="00000500000000000000" pitchFamily="2" charset="0"/>
                </a:rPr>
                <a:t>PHD</a:t>
              </a:r>
            </a:p>
            <a:p>
              <a:r>
                <a:rPr lang="en-US" sz="1000" b="1">
                  <a:solidFill>
                    <a:srgbClr val="21B6C1"/>
                  </a:solidFill>
                  <a:latin typeface="Poppins" panose="00000500000000000000" pitchFamily="2" charset="0"/>
                  <a:ea typeface="Open Sans Light" panose="020B0306030504020204" pitchFamily="34" charset="0"/>
                  <a:cs typeface="Poppins" panose="00000500000000000000" pitchFamily="2" charset="0"/>
                </a:rPr>
                <a:t>Program Coordinator</a:t>
              </a:r>
            </a:p>
          </p:txBody>
        </p:sp>
        <p:pic>
          <p:nvPicPr>
            <p:cNvPr id="4" name="Picture 3">
              <a:extLst>
                <a:ext uri="{FF2B5EF4-FFF2-40B4-BE49-F238E27FC236}">
                  <a16:creationId xmlns:a16="http://schemas.microsoft.com/office/drawing/2014/main" id="{A830677F-7DF3-65EB-AA66-FB6896546D06}"/>
                </a:ext>
              </a:extLst>
            </p:cNvPr>
            <p:cNvPicPr>
              <a:picLocks noChangeAspect="1"/>
            </p:cNvPicPr>
            <p:nvPr/>
          </p:nvPicPr>
          <p:blipFill>
            <a:blip r:embed="rId6"/>
            <a:stretch>
              <a:fillRect/>
            </a:stretch>
          </p:blipFill>
          <p:spPr>
            <a:xfrm>
              <a:off x="4547787" y="2691458"/>
              <a:ext cx="622212" cy="623858"/>
            </a:xfrm>
            <a:prstGeom prst="rect">
              <a:avLst/>
            </a:prstGeom>
          </p:spPr>
        </p:pic>
      </p:grpSp>
      <p:grpSp>
        <p:nvGrpSpPr>
          <p:cNvPr id="140" name="Group 139">
            <a:extLst>
              <a:ext uri="{FF2B5EF4-FFF2-40B4-BE49-F238E27FC236}">
                <a16:creationId xmlns:a16="http://schemas.microsoft.com/office/drawing/2014/main" id="{2F37E8D9-05AB-35BB-904D-32339536F25C}"/>
              </a:ext>
            </a:extLst>
          </p:cNvPr>
          <p:cNvGrpSpPr/>
          <p:nvPr/>
        </p:nvGrpSpPr>
        <p:grpSpPr>
          <a:xfrm>
            <a:off x="4396751" y="3671235"/>
            <a:ext cx="3411865" cy="819790"/>
            <a:chOff x="4396751" y="3671235"/>
            <a:chExt cx="3411865" cy="819790"/>
          </a:xfrm>
        </p:grpSpPr>
        <p:sp>
          <p:nvSpPr>
            <p:cNvPr id="91" name="Rectangle 90">
              <a:extLst>
                <a:ext uri="{FF2B5EF4-FFF2-40B4-BE49-F238E27FC236}">
                  <a16:creationId xmlns:a16="http://schemas.microsoft.com/office/drawing/2014/main" id="{17C2F645-0C79-B475-1E9C-25ED29A90D25}"/>
                </a:ext>
              </a:extLst>
            </p:cNvPr>
            <p:cNvSpPr/>
            <p:nvPr/>
          </p:nvSpPr>
          <p:spPr>
            <a:xfrm>
              <a:off x="4471056" y="3675479"/>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92" name="TextBox 91">
              <a:extLst>
                <a:ext uri="{FF2B5EF4-FFF2-40B4-BE49-F238E27FC236}">
                  <a16:creationId xmlns:a16="http://schemas.microsoft.com/office/drawing/2014/main" id="{64CF92A7-E0B6-1DE2-B46F-EA9910653310}"/>
                </a:ext>
              </a:extLst>
            </p:cNvPr>
            <p:cNvSpPr txBox="1"/>
            <p:nvPr/>
          </p:nvSpPr>
          <p:spPr>
            <a:xfrm>
              <a:off x="5289192" y="3806253"/>
              <a:ext cx="1792808"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MENNAT GHARIB, </a:t>
              </a:r>
              <a:r>
                <a:rPr lang="en-US" sz="1000" spc="75">
                  <a:solidFill>
                    <a:schemeClr val="accent6">
                      <a:lumMod val="10000"/>
                    </a:schemeClr>
                  </a:solidFill>
                  <a:latin typeface="Poppins" panose="00000500000000000000" pitchFamily="2" charset="0"/>
                  <a:ea typeface="League Spartan" charset="0"/>
                  <a:cs typeface="Poppins" panose="00000500000000000000" pitchFamily="2" charset="0"/>
                </a:rPr>
                <a:t>MPH</a:t>
              </a:r>
            </a:p>
            <a:p>
              <a:r>
                <a:rPr lang="en-US" sz="1000" b="1" spc="75">
                  <a:solidFill>
                    <a:srgbClr val="21B6C1"/>
                  </a:solidFill>
                  <a:latin typeface="Poppins" panose="00000500000000000000" pitchFamily="2" charset="0"/>
                  <a:ea typeface="League Spartan" charset="0"/>
                  <a:cs typeface="Poppins" panose="00000500000000000000" pitchFamily="2" charset="0"/>
                </a:rPr>
                <a:t>Epidemiologist III</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Population health</a:t>
              </a:r>
            </a:p>
          </p:txBody>
        </p:sp>
        <p:pic>
          <p:nvPicPr>
            <p:cNvPr id="109" name="Picture 108" descr="A close-up of a person smiling&#10;&#10;Description automatically generated">
              <a:extLst>
                <a:ext uri="{FF2B5EF4-FFF2-40B4-BE49-F238E27FC236}">
                  <a16:creationId xmlns:a16="http://schemas.microsoft.com/office/drawing/2014/main" id="{DE0672CB-E43B-46CB-1E08-9E8E27D03607}"/>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4547787" y="3741600"/>
              <a:ext cx="640080" cy="659403"/>
            </a:xfrm>
            <a:prstGeom prst="rect">
              <a:avLst/>
            </a:prstGeom>
          </p:spPr>
        </p:pic>
        <p:sp>
          <p:nvSpPr>
            <p:cNvPr id="123" name="Rectangle 122">
              <a:extLst>
                <a:ext uri="{FF2B5EF4-FFF2-40B4-BE49-F238E27FC236}">
                  <a16:creationId xmlns:a16="http://schemas.microsoft.com/office/drawing/2014/main" id="{00E40BFE-29FE-6836-882F-F4B3BFB93D0E}"/>
                </a:ext>
              </a:extLst>
            </p:cNvPr>
            <p:cNvSpPr/>
            <p:nvPr/>
          </p:nvSpPr>
          <p:spPr>
            <a:xfrm>
              <a:off x="4396751" y="3671235"/>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cxnSp>
        <p:nvCxnSpPr>
          <p:cNvPr id="129" name="Straight Connector 128">
            <a:extLst>
              <a:ext uri="{FF2B5EF4-FFF2-40B4-BE49-F238E27FC236}">
                <a16:creationId xmlns:a16="http://schemas.microsoft.com/office/drawing/2014/main" id="{E9115381-A47D-8277-06DD-C346CC67C8DD}"/>
              </a:ext>
            </a:extLst>
          </p:cNvPr>
          <p:cNvCxnSpPr>
            <a:cxnSpLocks/>
            <a:stCxn id="75" idx="2"/>
            <a:endCxn id="91" idx="0"/>
          </p:cNvCxnSpPr>
          <p:nvPr/>
        </p:nvCxnSpPr>
        <p:spPr>
          <a:xfrm>
            <a:off x="6139836" y="3394147"/>
            <a:ext cx="0" cy="281332"/>
          </a:xfrm>
          <a:prstGeom prst="line">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9117EE75-FB0A-21B9-86D2-13F4CE33C9C2}"/>
              </a:ext>
            </a:extLst>
          </p:cNvPr>
          <p:cNvGrpSpPr/>
          <p:nvPr/>
        </p:nvGrpSpPr>
        <p:grpSpPr>
          <a:xfrm>
            <a:off x="8524666" y="3671235"/>
            <a:ext cx="3411865" cy="819790"/>
            <a:chOff x="8128879" y="2340787"/>
            <a:chExt cx="3411865" cy="819790"/>
          </a:xfrm>
        </p:grpSpPr>
        <p:sp>
          <p:nvSpPr>
            <p:cNvPr id="144" name="Rectangle 143">
              <a:extLst>
                <a:ext uri="{FF2B5EF4-FFF2-40B4-BE49-F238E27FC236}">
                  <a16:creationId xmlns:a16="http://schemas.microsoft.com/office/drawing/2014/main" id="{AD9848FD-D1BD-AD4F-F143-E094ADA97DF5}"/>
                </a:ext>
              </a:extLst>
            </p:cNvPr>
            <p:cNvSpPr/>
            <p:nvPr/>
          </p:nvSpPr>
          <p:spPr>
            <a:xfrm>
              <a:off x="8203184" y="234503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8" name="Rectangle: Rounded Corners 17">
              <a:extLst>
                <a:ext uri="{FF2B5EF4-FFF2-40B4-BE49-F238E27FC236}">
                  <a16:creationId xmlns:a16="http://schemas.microsoft.com/office/drawing/2014/main" id="{420FC73E-69DC-09F6-C58A-F4ECFD90051F}"/>
                </a:ext>
              </a:extLst>
            </p:cNvPr>
            <p:cNvSpPr/>
            <p:nvPr/>
          </p:nvSpPr>
          <p:spPr>
            <a:xfrm>
              <a:off x="8279915" y="2430475"/>
              <a:ext cx="640080" cy="640080"/>
            </a:xfrm>
            <a:prstGeom prst="roundRect">
              <a:avLst/>
            </a:prstGeom>
            <a:blipFill dpi="0" rotWithShape="1">
              <a:blip r:embed="rId9"/>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70CCFDB3-AE59-6BE5-92DD-43DD0513E62D}"/>
                </a:ext>
              </a:extLst>
            </p:cNvPr>
            <p:cNvSpPr txBox="1"/>
            <p:nvPr/>
          </p:nvSpPr>
          <p:spPr>
            <a:xfrm>
              <a:off x="9021320" y="2475805"/>
              <a:ext cx="1792808"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ZAIN QUSAIR, MD MPH</a:t>
              </a:r>
            </a:p>
            <a:p>
              <a:r>
                <a:rPr lang="en-US" sz="1000" b="1" spc="75">
                  <a:solidFill>
                    <a:srgbClr val="21B6C1"/>
                  </a:solidFill>
                  <a:latin typeface="Poppins" panose="00000500000000000000" pitchFamily="2" charset="0"/>
                  <a:ea typeface="League Spartan" charset="0"/>
                  <a:cs typeface="Poppins" panose="00000500000000000000" pitchFamily="2" charset="0"/>
                </a:rPr>
                <a:t>Epidemiologist III</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Data Manager</a:t>
              </a:r>
            </a:p>
          </p:txBody>
        </p:sp>
        <p:sp>
          <p:nvSpPr>
            <p:cNvPr id="147" name="Rectangle 146">
              <a:extLst>
                <a:ext uri="{FF2B5EF4-FFF2-40B4-BE49-F238E27FC236}">
                  <a16:creationId xmlns:a16="http://schemas.microsoft.com/office/drawing/2014/main" id="{418B5843-A664-D758-99E5-A2DA714CC6AF}"/>
                </a:ext>
              </a:extLst>
            </p:cNvPr>
            <p:cNvSpPr/>
            <p:nvPr/>
          </p:nvSpPr>
          <p:spPr>
            <a:xfrm>
              <a:off x="8128879" y="2340787"/>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cxnSp>
        <p:nvCxnSpPr>
          <p:cNvPr id="149" name="Connector: Elbow 148">
            <a:extLst>
              <a:ext uri="{FF2B5EF4-FFF2-40B4-BE49-F238E27FC236}">
                <a16:creationId xmlns:a16="http://schemas.microsoft.com/office/drawing/2014/main" id="{8C7D4C59-D58C-2D19-E476-FC93EE004C04}"/>
              </a:ext>
            </a:extLst>
          </p:cNvPr>
          <p:cNvCxnSpPr>
            <a:cxnSpLocks/>
            <a:stCxn id="75" idx="2"/>
            <a:endCxn id="144" idx="0"/>
          </p:cNvCxnSpPr>
          <p:nvPr/>
        </p:nvCxnSpPr>
        <p:spPr>
          <a:xfrm rot="16200000" flipH="1">
            <a:off x="8063127" y="1470855"/>
            <a:ext cx="281332" cy="4127915"/>
          </a:xfrm>
          <a:prstGeom prst="bentConnector3">
            <a:avLst>
              <a:gd name="adj1" fmla="val 50000"/>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3D37BE91-4A7D-2E10-4E51-B08E961D3552}"/>
              </a:ext>
            </a:extLst>
          </p:cNvPr>
          <p:cNvGrpSpPr/>
          <p:nvPr/>
        </p:nvGrpSpPr>
        <p:grpSpPr>
          <a:xfrm>
            <a:off x="2136831" y="4768113"/>
            <a:ext cx="3411865" cy="817668"/>
            <a:chOff x="2136831" y="4768113"/>
            <a:chExt cx="3411865" cy="817668"/>
          </a:xfrm>
        </p:grpSpPr>
        <p:grpSp>
          <p:nvGrpSpPr>
            <p:cNvPr id="157" name="Group 156">
              <a:extLst>
                <a:ext uri="{FF2B5EF4-FFF2-40B4-BE49-F238E27FC236}">
                  <a16:creationId xmlns:a16="http://schemas.microsoft.com/office/drawing/2014/main" id="{D222ABE5-02F5-F2F0-206A-88A444F72A1F}"/>
                </a:ext>
              </a:extLst>
            </p:cNvPr>
            <p:cNvGrpSpPr/>
            <p:nvPr/>
          </p:nvGrpSpPr>
          <p:grpSpPr>
            <a:xfrm>
              <a:off x="2136831" y="4768113"/>
              <a:ext cx="3411865" cy="817668"/>
              <a:chOff x="4396751" y="2576479"/>
              <a:chExt cx="3411865" cy="817668"/>
            </a:xfrm>
          </p:grpSpPr>
          <p:sp>
            <p:nvSpPr>
              <p:cNvPr id="160" name="Rectangle 159">
                <a:extLst>
                  <a:ext uri="{FF2B5EF4-FFF2-40B4-BE49-F238E27FC236}">
                    <a16:creationId xmlns:a16="http://schemas.microsoft.com/office/drawing/2014/main" id="{B302CE40-81E8-B257-B154-4C2E5A77CC4A}"/>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61" name="Rectangle 160">
                <a:extLst>
                  <a:ext uri="{FF2B5EF4-FFF2-40B4-BE49-F238E27FC236}">
                    <a16:creationId xmlns:a16="http://schemas.microsoft.com/office/drawing/2014/main" id="{69FCB7FF-EB77-3E64-B84B-13A7FC32D4C6}"/>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58" name="TextBox 157">
              <a:extLst>
                <a:ext uri="{FF2B5EF4-FFF2-40B4-BE49-F238E27FC236}">
                  <a16:creationId xmlns:a16="http://schemas.microsoft.com/office/drawing/2014/main" id="{472A6207-AF06-B98D-980C-930D302B591C}"/>
                </a:ext>
              </a:extLst>
            </p:cNvPr>
            <p:cNvSpPr txBox="1"/>
            <p:nvPr/>
          </p:nvSpPr>
          <p:spPr>
            <a:xfrm>
              <a:off x="3020895" y="4899948"/>
              <a:ext cx="1679315"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NOW HIRING</a:t>
              </a:r>
              <a:endParaRPr lang="en-US" sz="1000" spc="75">
                <a:latin typeface="Poppins" panose="00000500000000000000" pitchFamily="2" charset="0"/>
                <a:ea typeface="League Spartan" charset="0"/>
                <a:cs typeface="Poppins" panose="00000500000000000000" pitchFamily="2" charset="0"/>
              </a:endParaRP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Opioid</a:t>
              </a:r>
            </a:p>
          </p:txBody>
        </p:sp>
        <p:sp>
          <p:nvSpPr>
            <p:cNvPr id="168" name="Rectangle: Rounded Corners 167">
              <a:extLst>
                <a:ext uri="{FF2B5EF4-FFF2-40B4-BE49-F238E27FC236}">
                  <a16:creationId xmlns:a16="http://schemas.microsoft.com/office/drawing/2014/main" id="{3CEFBE6E-D8DA-1086-E4C6-1991942CF4B0}"/>
                </a:ext>
              </a:extLst>
            </p:cNvPr>
            <p:cNvSpPr/>
            <p:nvPr/>
          </p:nvSpPr>
          <p:spPr>
            <a:xfrm>
              <a:off x="2335358" y="4897435"/>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A7F78264-5DFB-3C9D-0920-CF22D9CB1BA2}"/>
              </a:ext>
            </a:extLst>
          </p:cNvPr>
          <p:cNvGrpSpPr/>
          <p:nvPr/>
        </p:nvGrpSpPr>
        <p:grpSpPr>
          <a:xfrm>
            <a:off x="6224163" y="4752104"/>
            <a:ext cx="3411865" cy="817668"/>
            <a:chOff x="2136831" y="4768113"/>
            <a:chExt cx="3411865" cy="817668"/>
          </a:xfrm>
        </p:grpSpPr>
        <p:grpSp>
          <p:nvGrpSpPr>
            <p:cNvPr id="171" name="Group 170">
              <a:extLst>
                <a:ext uri="{FF2B5EF4-FFF2-40B4-BE49-F238E27FC236}">
                  <a16:creationId xmlns:a16="http://schemas.microsoft.com/office/drawing/2014/main" id="{FE969F7C-44D0-2004-7E45-12A5E43C4C4F}"/>
                </a:ext>
              </a:extLst>
            </p:cNvPr>
            <p:cNvGrpSpPr/>
            <p:nvPr/>
          </p:nvGrpSpPr>
          <p:grpSpPr>
            <a:xfrm>
              <a:off x="2136831" y="4768113"/>
              <a:ext cx="3411865" cy="817668"/>
              <a:chOff x="4396751" y="2576479"/>
              <a:chExt cx="3411865" cy="817668"/>
            </a:xfrm>
          </p:grpSpPr>
          <p:sp>
            <p:nvSpPr>
              <p:cNvPr id="174" name="Rectangle 173">
                <a:extLst>
                  <a:ext uri="{FF2B5EF4-FFF2-40B4-BE49-F238E27FC236}">
                    <a16:creationId xmlns:a16="http://schemas.microsoft.com/office/drawing/2014/main" id="{EE33029F-0CBC-544F-F46D-37F76084BFA0}"/>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75" name="Rectangle 174">
                <a:extLst>
                  <a:ext uri="{FF2B5EF4-FFF2-40B4-BE49-F238E27FC236}">
                    <a16:creationId xmlns:a16="http://schemas.microsoft.com/office/drawing/2014/main" id="{119277B3-AA92-68AD-2AA0-17075FCE2068}"/>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72" name="TextBox 171">
              <a:extLst>
                <a:ext uri="{FF2B5EF4-FFF2-40B4-BE49-F238E27FC236}">
                  <a16:creationId xmlns:a16="http://schemas.microsoft.com/office/drawing/2014/main" id="{1D9C1054-C53B-7ADC-0F13-2D4EC9CE9C0B}"/>
                </a:ext>
              </a:extLst>
            </p:cNvPr>
            <p:cNvSpPr txBox="1"/>
            <p:nvPr/>
          </p:nvSpPr>
          <p:spPr>
            <a:xfrm>
              <a:off x="3020895" y="4899948"/>
              <a:ext cx="1679315"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NOW HIRING</a:t>
              </a:r>
              <a:endParaRPr lang="en-US" sz="1000" spc="75">
                <a:latin typeface="Poppins" panose="00000500000000000000" pitchFamily="2" charset="0"/>
                <a:ea typeface="League Spartan" charset="0"/>
                <a:cs typeface="Poppins" panose="00000500000000000000" pitchFamily="2" charset="0"/>
              </a:endParaRP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Chronic disease</a:t>
              </a:r>
            </a:p>
          </p:txBody>
        </p:sp>
        <p:sp>
          <p:nvSpPr>
            <p:cNvPr id="173" name="Rectangle: Rounded Corners 172">
              <a:extLst>
                <a:ext uri="{FF2B5EF4-FFF2-40B4-BE49-F238E27FC236}">
                  <a16:creationId xmlns:a16="http://schemas.microsoft.com/office/drawing/2014/main" id="{DA0CE5D9-E6FD-F1F5-F88F-6FD1DEED8D61}"/>
                </a:ext>
              </a:extLst>
            </p:cNvPr>
            <p:cNvSpPr/>
            <p:nvPr/>
          </p:nvSpPr>
          <p:spPr>
            <a:xfrm>
              <a:off x="2335358" y="4897435"/>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 name="Group 183">
            <a:extLst>
              <a:ext uri="{FF2B5EF4-FFF2-40B4-BE49-F238E27FC236}">
                <a16:creationId xmlns:a16="http://schemas.microsoft.com/office/drawing/2014/main" id="{D632280D-80CF-7E25-275D-14E3165A76AC}"/>
              </a:ext>
            </a:extLst>
          </p:cNvPr>
          <p:cNvGrpSpPr/>
          <p:nvPr/>
        </p:nvGrpSpPr>
        <p:grpSpPr>
          <a:xfrm>
            <a:off x="176219" y="5838943"/>
            <a:ext cx="3411865" cy="817668"/>
            <a:chOff x="-891580" y="4641560"/>
            <a:chExt cx="3411865" cy="817668"/>
          </a:xfrm>
        </p:grpSpPr>
        <p:grpSp>
          <p:nvGrpSpPr>
            <p:cNvPr id="177" name="Group 176">
              <a:extLst>
                <a:ext uri="{FF2B5EF4-FFF2-40B4-BE49-F238E27FC236}">
                  <a16:creationId xmlns:a16="http://schemas.microsoft.com/office/drawing/2014/main" id="{91660613-D6BE-765F-11A5-BEF2F7A9E6E7}"/>
                </a:ext>
              </a:extLst>
            </p:cNvPr>
            <p:cNvGrpSpPr/>
            <p:nvPr/>
          </p:nvGrpSpPr>
          <p:grpSpPr>
            <a:xfrm>
              <a:off x="-891580" y="4641560"/>
              <a:ext cx="3411865" cy="817668"/>
              <a:chOff x="4396751" y="2576479"/>
              <a:chExt cx="3411865" cy="817668"/>
            </a:xfrm>
          </p:grpSpPr>
          <p:sp>
            <p:nvSpPr>
              <p:cNvPr id="180" name="Rectangle 179">
                <a:extLst>
                  <a:ext uri="{FF2B5EF4-FFF2-40B4-BE49-F238E27FC236}">
                    <a16:creationId xmlns:a16="http://schemas.microsoft.com/office/drawing/2014/main" id="{DFB83651-C7F5-A570-62A1-4CFEDF26642E}"/>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81" name="Rectangle 180">
                <a:extLst>
                  <a:ext uri="{FF2B5EF4-FFF2-40B4-BE49-F238E27FC236}">
                    <a16:creationId xmlns:a16="http://schemas.microsoft.com/office/drawing/2014/main" id="{F03550D6-B8A6-25B5-3BF0-6B595176524F}"/>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78" name="TextBox 177">
              <a:extLst>
                <a:ext uri="{FF2B5EF4-FFF2-40B4-BE49-F238E27FC236}">
                  <a16:creationId xmlns:a16="http://schemas.microsoft.com/office/drawing/2014/main" id="{594721B0-D0A7-CFDC-0681-FE1EF54688A8}"/>
                </a:ext>
              </a:extLst>
            </p:cNvPr>
            <p:cNvSpPr txBox="1"/>
            <p:nvPr/>
          </p:nvSpPr>
          <p:spPr>
            <a:xfrm>
              <a:off x="-7516" y="4773395"/>
              <a:ext cx="2342874"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STEPHANIE SHOSANYA, MPH</a:t>
              </a:r>
              <a:endParaRPr lang="en-US" sz="1000" spc="75">
                <a:latin typeface="Poppins" panose="00000500000000000000" pitchFamily="2" charset="0"/>
                <a:ea typeface="League Spartan" charset="0"/>
                <a:cs typeface="Poppins" panose="00000500000000000000" pitchFamily="2" charset="0"/>
              </a:endParaRP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1</a:t>
              </a:r>
              <a:r>
                <a:rPr lang="en-US" sz="1000" baseline="30000">
                  <a:solidFill>
                    <a:srgbClr val="21B6C1"/>
                  </a:solidFill>
                  <a:latin typeface="Poppins" panose="00000500000000000000" pitchFamily="2" charset="0"/>
                  <a:ea typeface="Open Sans Light" panose="020B0306030504020204" pitchFamily="34" charset="0"/>
                  <a:cs typeface="Poppins" panose="00000500000000000000" pitchFamily="2" charset="0"/>
                </a:rPr>
                <a:t>st</a:t>
              </a:r>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 year CSTE</a:t>
              </a: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Applied Epidemiology Fellow</a:t>
              </a:r>
            </a:p>
          </p:txBody>
        </p:sp>
        <p:pic>
          <p:nvPicPr>
            <p:cNvPr id="183" name="Picture 182">
              <a:extLst>
                <a:ext uri="{FF2B5EF4-FFF2-40B4-BE49-F238E27FC236}">
                  <a16:creationId xmlns:a16="http://schemas.microsoft.com/office/drawing/2014/main" id="{BFC14D32-B8C6-F0B0-F346-FEA0344FC990}"/>
                </a:ext>
              </a:extLst>
            </p:cNvPr>
            <p:cNvPicPr>
              <a:picLocks noChangeAspect="1"/>
            </p:cNvPicPr>
            <p:nvPr/>
          </p:nvPicPr>
          <p:blipFill>
            <a:blip r:embed="rId10"/>
            <a:stretch>
              <a:fillRect/>
            </a:stretch>
          </p:blipFill>
          <p:spPr>
            <a:xfrm>
              <a:off x="-678974" y="4732193"/>
              <a:ext cx="640080" cy="641773"/>
            </a:xfrm>
            <a:prstGeom prst="rect">
              <a:avLst/>
            </a:prstGeom>
          </p:spPr>
        </p:pic>
      </p:grpSp>
      <p:grpSp>
        <p:nvGrpSpPr>
          <p:cNvPr id="191" name="Group 190">
            <a:extLst>
              <a:ext uri="{FF2B5EF4-FFF2-40B4-BE49-F238E27FC236}">
                <a16:creationId xmlns:a16="http://schemas.microsoft.com/office/drawing/2014/main" id="{CFFAC69E-18C6-9FA0-5848-C6B67EE97C2D}"/>
              </a:ext>
            </a:extLst>
          </p:cNvPr>
          <p:cNvGrpSpPr/>
          <p:nvPr/>
        </p:nvGrpSpPr>
        <p:grpSpPr>
          <a:xfrm>
            <a:off x="8524666" y="5830851"/>
            <a:ext cx="3411865" cy="817668"/>
            <a:chOff x="2136831" y="4768113"/>
            <a:chExt cx="3411865" cy="817668"/>
          </a:xfrm>
        </p:grpSpPr>
        <p:grpSp>
          <p:nvGrpSpPr>
            <p:cNvPr id="192" name="Group 191">
              <a:extLst>
                <a:ext uri="{FF2B5EF4-FFF2-40B4-BE49-F238E27FC236}">
                  <a16:creationId xmlns:a16="http://schemas.microsoft.com/office/drawing/2014/main" id="{925C7912-83AB-78E1-DBB0-757B892D857C}"/>
                </a:ext>
              </a:extLst>
            </p:cNvPr>
            <p:cNvGrpSpPr/>
            <p:nvPr/>
          </p:nvGrpSpPr>
          <p:grpSpPr>
            <a:xfrm>
              <a:off x="2136831" y="4768113"/>
              <a:ext cx="3411865" cy="817668"/>
              <a:chOff x="4396751" y="2576479"/>
              <a:chExt cx="3411865" cy="817668"/>
            </a:xfrm>
          </p:grpSpPr>
          <p:sp>
            <p:nvSpPr>
              <p:cNvPr id="195" name="Rectangle 194">
                <a:extLst>
                  <a:ext uri="{FF2B5EF4-FFF2-40B4-BE49-F238E27FC236}">
                    <a16:creationId xmlns:a16="http://schemas.microsoft.com/office/drawing/2014/main" id="{05E140CC-2F6A-8A72-33E4-6853AC7B6A06}"/>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96" name="Rectangle 195">
                <a:extLst>
                  <a:ext uri="{FF2B5EF4-FFF2-40B4-BE49-F238E27FC236}">
                    <a16:creationId xmlns:a16="http://schemas.microsoft.com/office/drawing/2014/main" id="{96B69099-DB5E-10D5-8636-DB08D13A6CA0}"/>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93" name="TextBox 192">
              <a:extLst>
                <a:ext uri="{FF2B5EF4-FFF2-40B4-BE49-F238E27FC236}">
                  <a16:creationId xmlns:a16="http://schemas.microsoft.com/office/drawing/2014/main" id="{BC0F5667-659A-4584-2DF4-DEFCFF6BB3C9}"/>
                </a:ext>
              </a:extLst>
            </p:cNvPr>
            <p:cNvSpPr txBox="1"/>
            <p:nvPr/>
          </p:nvSpPr>
          <p:spPr>
            <a:xfrm>
              <a:off x="3020895" y="4899948"/>
              <a:ext cx="2436361" cy="553998"/>
            </a:xfrm>
            <a:prstGeom prst="rect">
              <a:avLst/>
            </a:prstGeom>
            <a:noFill/>
          </p:spPr>
          <p:txBody>
            <a:bodyPr wrap="square" rtlCol="0" anchor="b" anchorCtr="0">
              <a:spAutoFit/>
            </a:bodyPr>
            <a:lstStyle/>
            <a:p>
              <a:r>
                <a:rPr lang="en-US" sz="1000" spc="75">
                  <a:solidFill>
                    <a:srgbClr val="0C2340"/>
                  </a:solidFill>
                  <a:latin typeface="Poppins" panose="00000500000000000000" pitchFamily="2" charset="0"/>
                  <a:ea typeface="League Spartan" charset="0"/>
                  <a:cs typeface="Poppins" panose="00000500000000000000" pitchFamily="2" charset="0"/>
                </a:rPr>
                <a:t>MATCHED AS HOST FOR </a:t>
              </a:r>
              <a:br>
                <a:rPr lang="en-US" sz="1000" spc="75">
                  <a:solidFill>
                    <a:srgbClr val="0C2340"/>
                  </a:solidFill>
                  <a:latin typeface="Poppins" panose="00000500000000000000" pitchFamily="2" charset="0"/>
                  <a:ea typeface="League Spartan" charset="0"/>
                  <a:cs typeface="Poppins" panose="00000500000000000000" pitchFamily="2" charset="0"/>
                </a:rPr>
              </a:br>
              <a:r>
                <a:rPr lang="en-US" sz="1000" spc="75">
                  <a:solidFill>
                    <a:srgbClr val="0C2340"/>
                  </a:solidFill>
                  <a:latin typeface="Poppins" panose="00000500000000000000" pitchFamily="2" charset="0"/>
                  <a:ea typeface="League Spartan" charset="0"/>
                  <a:cs typeface="Poppins" panose="00000500000000000000" pitchFamily="2" charset="0"/>
                </a:rPr>
                <a:t>2023-2025 CYCLE</a:t>
              </a:r>
              <a:endPar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endParaRPr>
            </a:p>
            <a:p>
              <a:r>
                <a:rPr lang="en-US" sz="1000">
                  <a:solidFill>
                    <a:srgbClr val="21B6C1"/>
                  </a:solidFill>
                  <a:latin typeface="Poppins" panose="00000500000000000000" pitchFamily="2" charset="0"/>
                  <a:ea typeface="Open Sans Light" panose="020B0306030504020204" pitchFamily="34" charset="0"/>
                  <a:cs typeface="Poppins" panose="00000500000000000000" pitchFamily="2" charset="0"/>
                </a:rPr>
                <a:t>CSTE Applied Epidemiology Fellow</a:t>
              </a:r>
            </a:p>
          </p:txBody>
        </p:sp>
        <p:sp>
          <p:nvSpPr>
            <p:cNvPr id="194" name="Rectangle: Rounded Corners 193">
              <a:extLst>
                <a:ext uri="{FF2B5EF4-FFF2-40B4-BE49-F238E27FC236}">
                  <a16:creationId xmlns:a16="http://schemas.microsoft.com/office/drawing/2014/main" id="{C3FC9DD6-1533-0BAC-068B-CCFBCC19D2A9}"/>
                </a:ext>
              </a:extLst>
            </p:cNvPr>
            <p:cNvSpPr/>
            <p:nvPr/>
          </p:nvSpPr>
          <p:spPr>
            <a:xfrm>
              <a:off x="2335358" y="4897435"/>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7" name="Connector: Elbow 196">
            <a:extLst>
              <a:ext uri="{FF2B5EF4-FFF2-40B4-BE49-F238E27FC236}">
                <a16:creationId xmlns:a16="http://schemas.microsoft.com/office/drawing/2014/main" id="{D779456E-A588-8247-0DA6-FF9B8E16EA75}"/>
              </a:ext>
            </a:extLst>
          </p:cNvPr>
          <p:cNvCxnSpPr>
            <a:cxnSpLocks/>
            <a:stCxn id="75" idx="2"/>
            <a:endCxn id="174" idx="0"/>
          </p:cNvCxnSpPr>
          <p:nvPr/>
        </p:nvCxnSpPr>
        <p:spPr>
          <a:xfrm rot="16200000" flipH="1">
            <a:off x="6373503" y="3160480"/>
            <a:ext cx="1360079" cy="1827412"/>
          </a:xfrm>
          <a:prstGeom prst="bentConnector3">
            <a:avLst>
              <a:gd name="adj1" fmla="val 9862"/>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3D4AE776-F605-76F7-E7C2-99B134978A57}"/>
              </a:ext>
            </a:extLst>
          </p:cNvPr>
          <p:cNvCxnSpPr>
            <a:cxnSpLocks/>
            <a:stCxn id="75" idx="2"/>
            <a:endCxn id="160" idx="0"/>
          </p:cNvCxnSpPr>
          <p:nvPr/>
        </p:nvCxnSpPr>
        <p:spPr>
          <a:xfrm rot="5400000">
            <a:off x="4321832" y="2952231"/>
            <a:ext cx="1376088" cy="2259920"/>
          </a:xfrm>
          <a:prstGeom prst="bentConnector3">
            <a:avLst>
              <a:gd name="adj1" fmla="val 10329"/>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94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DFB83651-C7F5-A570-62A1-4CFEDF26642E}"/>
              </a:ext>
            </a:extLst>
          </p:cNvPr>
          <p:cNvSpPr/>
          <p:nvPr/>
        </p:nvSpPr>
        <p:spPr>
          <a:xfrm>
            <a:off x="8598971" y="5955424"/>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22" name="Rectangle: Rounded Corners 21">
            <a:extLst>
              <a:ext uri="{FF2B5EF4-FFF2-40B4-BE49-F238E27FC236}">
                <a16:creationId xmlns:a16="http://schemas.microsoft.com/office/drawing/2014/main" id="{937788FD-AB1B-4870-6F21-D02369CAACFC}"/>
              </a:ext>
            </a:extLst>
          </p:cNvPr>
          <p:cNvSpPr/>
          <p:nvPr/>
        </p:nvSpPr>
        <p:spPr>
          <a:xfrm>
            <a:off x="8737272" y="6043935"/>
            <a:ext cx="640080" cy="64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2D0D720-394A-BA1D-53C9-C4073A6999E8}"/>
              </a:ext>
            </a:extLst>
          </p:cNvPr>
          <p:cNvGrpSpPr/>
          <p:nvPr/>
        </p:nvGrpSpPr>
        <p:grpSpPr>
          <a:xfrm>
            <a:off x="4504962" y="5953302"/>
            <a:ext cx="3411865" cy="817668"/>
            <a:chOff x="4396751" y="2576479"/>
            <a:chExt cx="3411865" cy="817668"/>
          </a:xfrm>
        </p:grpSpPr>
        <p:sp>
          <p:nvSpPr>
            <p:cNvPr id="19" name="Rectangle 18">
              <a:extLst>
                <a:ext uri="{FF2B5EF4-FFF2-40B4-BE49-F238E27FC236}">
                  <a16:creationId xmlns:a16="http://schemas.microsoft.com/office/drawing/2014/main" id="{001D4E1A-871A-4E69-6ECF-8A2E8695F46E}"/>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20" name="Rectangle 19">
              <a:extLst>
                <a:ext uri="{FF2B5EF4-FFF2-40B4-BE49-F238E27FC236}">
                  <a16:creationId xmlns:a16="http://schemas.microsoft.com/office/drawing/2014/main" id="{BF72F397-889D-FDD7-1A95-4193EFC50230}"/>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21" name="Rectangle: Rounded Corners 20">
            <a:extLst>
              <a:ext uri="{FF2B5EF4-FFF2-40B4-BE49-F238E27FC236}">
                <a16:creationId xmlns:a16="http://schemas.microsoft.com/office/drawing/2014/main" id="{40CF393B-85CA-84CA-AEAD-ED457F11FEFA}"/>
              </a:ext>
            </a:extLst>
          </p:cNvPr>
          <p:cNvSpPr/>
          <p:nvPr/>
        </p:nvSpPr>
        <p:spPr>
          <a:xfrm>
            <a:off x="4717568" y="6043935"/>
            <a:ext cx="640080" cy="64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1FB297D-9995-34B4-6EF4-F3C16491FA65}"/>
              </a:ext>
            </a:extLst>
          </p:cNvPr>
          <p:cNvSpPr txBox="1"/>
          <p:nvPr/>
        </p:nvSpPr>
        <p:spPr>
          <a:xfrm>
            <a:off x="663804" y="87030"/>
            <a:ext cx="10668000" cy="661720"/>
          </a:xfrm>
          <a:prstGeom prst="rect">
            <a:avLst/>
          </a:prstGeom>
          <a:noFill/>
        </p:spPr>
        <p:txBody>
          <a:bodyPr wrap="square" rtlCol="0" anchor="b">
            <a:spAutoFit/>
          </a:bodyPr>
          <a:lstStyle/>
          <a:p>
            <a:pPr algn="ctr"/>
            <a:r>
              <a:rPr lang="en-US" sz="3700" b="1" spc="-145" dirty="0">
                <a:solidFill>
                  <a:schemeClr val="tx2"/>
                </a:solidFill>
                <a:latin typeface="Poppins" pitchFamily="2" charset="77"/>
                <a:cs typeface="Poppins" pitchFamily="2" charset="77"/>
              </a:rPr>
              <a:t>EPIDEMIOLOGY UNIT ORGANIZATION CHART</a:t>
            </a:r>
          </a:p>
        </p:txBody>
      </p:sp>
      <p:sp>
        <p:nvSpPr>
          <p:cNvPr id="104" name="TextBox 103">
            <a:extLst>
              <a:ext uri="{FF2B5EF4-FFF2-40B4-BE49-F238E27FC236}">
                <a16:creationId xmlns:a16="http://schemas.microsoft.com/office/drawing/2014/main" id="{12DF7A0D-ED27-FDDB-382B-853D685F673C}"/>
              </a:ext>
            </a:extLst>
          </p:cNvPr>
          <p:cNvSpPr txBox="1"/>
          <p:nvPr/>
        </p:nvSpPr>
        <p:spPr>
          <a:xfrm>
            <a:off x="854744" y="844362"/>
            <a:ext cx="10667999" cy="523220"/>
          </a:xfrm>
          <a:prstGeom prst="rect">
            <a:avLst/>
          </a:prstGeom>
          <a:noFill/>
        </p:spPr>
        <p:txBody>
          <a:bodyPr wrap="square" rtlCol="0">
            <a:spAutoFit/>
          </a:bodyPr>
          <a:lstStyle/>
          <a:p>
            <a:pPr algn="ctr"/>
            <a:r>
              <a:rPr lang="en-US" sz="1400" spc="-60" dirty="0">
                <a:latin typeface="Poppins" pitchFamily="2" charset="77"/>
                <a:cs typeface="Poppins" pitchFamily="2" charset="77"/>
              </a:rPr>
              <a:t>The Epidemiology Unit consists of two full-time epidemiologists, one part-time epidemiologist contractor, </a:t>
            </a:r>
          </a:p>
          <a:p>
            <a:pPr algn="ctr"/>
            <a:r>
              <a:rPr lang="en-US" sz="1400" spc="-60" dirty="0">
                <a:latin typeface="Poppins" pitchFamily="2" charset="77"/>
                <a:cs typeface="Poppins" pitchFamily="2" charset="77"/>
              </a:rPr>
              <a:t>a program coordinator, director, and three CSTE Applied Epidemiology Fellows.</a:t>
            </a:r>
          </a:p>
        </p:txBody>
      </p:sp>
      <p:grpSp>
        <p:nvGrpSpPr>
          <p:cNvPr id="139" name="Group 138">
            <a:extLst>
              <a:ext uri="{FF2B5EF4-FFF2-40B4-BE49-F238E27FC236}">
                <a16:creationId xmlns:a16="http://schemas.microsoft.com/office/drawing/2014/main" id="{1E899B26-F731-5C6D-1F45-4C03ED57AF94}"/>
              </a:ext>
            </a:extLst>
          </p:cNvPr>
          <p:cNvGrpSpPr/>
          <p:nvPr/>
        </p:nvGrpSpPr>
        <p:grpSpPr>
          <a:xfrm>
            <a:off x="4396751" y="1480662"/>
            <a:ext cx="3411865" cy="816607"/>
            <a:chOff x="4396751" y="1480662"/>
            <a:chExt cx="3411865" cy="816607"/>
          </a:xfrm>
        </p:grpSpPr>
        <p:sp>
          <p:nvSpPr>
            <p:cNvPr id="70" name="Rectangle 69">
              <a:extLst>
                <a:ext uri="{FF2B5EF4-FFF2-40B4-BE49-F238E27FC236}">
                  <a16:creationId xmlns:a16="http://schemas.microsoft.com/office/drawing/2014/main" id="{8D0525C1-806C-25E1-A332-298E42B1487E}"/>
                </a:ext>
              </a:extLst>
            </p:cNvPr>
            <p:cNvSpPr/>
            <p:nvPr/>
          </p:nvSpPr>
          <p:spPr>
            <a:xfrm>
              <a:off x="4396751" y="1480662"/>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71" name="Rectangle 70">
              <a:extLst>
                <a:ext uri="{FF2B5EF4-FFF2-40B4-BE49-F238E27FC236}">
                  <a16:creationId xmlns:a16="http://schemas.microsoft.com/office/drawing/2014/main" id="{81FCA28E-F151-2DEC-0D9B-D2930852CBCD}"/>
                </a:ext>
              </a:extLst>
            </p:cNvPr>
            <p:cNvSpPr/>
            <p:nvPr/>
          </p:nvSpPr>
          <p:spPr>
            <a:xfrm>
              <a:off x="4471056" y="1481723"/>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72" name="TextBox 71">
              <a:extLst>
                <a:ext uri="{FF2B5EF4-FFF2-40B4-BE49-F238E27FC236}">
                  <a16:creationId xmlns:a16="http://schemas.microsoft.com/office/drawing/2014/main" id="{4C85DC0A-AFCE-556B-8C5C-F6CE31942187}"/>
                </a:ext>
              </a:extLst>
            </p:cNvPr>
            <p:cNvSpPr txBox="1"/>
            <p:nvPr/>
          </p:nvSpPr>
          <p:spPr>
            <a:xfrm>
              <a:off x="5289192" y="1536790"/>
              <a:ext cx="2393564" cy="707886"/>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ALFREDA HOLLOWAY-BETH, </a:t>
              </a:r>
              <a:r>
                <a:rPr lang="en-US" sz="1000" spc="75" dirty="0">
                  <a:latin typeface="Poppins" panose="00000500000000000000" pitchFamily="2" charset="0"/>
                  <a:ea typeface="League Spartan" charset="0"/>
                  <a:cs typeface="Poppins" panose="00000500000000000000" pitchFamily="2" charset="0"/>
                </a:rPr>
                <a:t>PHD</a:t>
              </a:r>
            </a:p>
            <a:p>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Director</a:t>
              </a:r>
            </a:p>
            <a:p>
              <a:r>
                <a:rPr lang="en-US" sz="1000" i="1" dirty="0">
                  <a:solidFill>
                    <a:srgbClr val="21B6C1"/>
                  </a:solidFill>
                  <a:latin typeface="Poppins" panose="00000500000000000000" pitchFamily="2" charset="0"/>
                  <a:ea typeface="Open Sans Light" panose="020B0306030504020204" pitchFamily="34" charset="0"/>
                  <a:cs typeface="Poppins" panose="00000500000000000000" pitchFamily="2" charset="0"/>
                </a:rPr>
                <a:t>PID 00119296</a:t>
              </a:r>
            </a:p>
            <a:p>
              <a:r>
                <a:rPr lang="en-US" sz="1000" i="1" dirty="0">
                  <a:solidFill>
                    <a:srgbClr val="21B6C1"/>
                  </a:solidFill>
                  <a:latin typeface="Poppins" panose="00000500000000000000" pitchFamily="2" charset="0"/>
                  <a:ea typeface="Open Sans Light" panose="020B0306030504020204" pitchFamily="34" charset="0"/>
                  <a:cs typeface="Poppins" panose="00000500000000000000" pitchFamily="2" charset="0"/>
                </a:rPr>
                <a:t>Job Posting: 00121709</a:t>
              </a:r>
            </a:p>
          </p:txBody>
        </p:sp>
        <p:pic>
          <p:nvPicPr>
            <p:cNvPr id="108" name="Picture 107" descr="A person smiling for a selfie&#10;&#10;Description automatically generated">
              <a:extLst>
                <a:ext uri="{FF2B5EF4-FFF2-40B4-BE49-F238E27FC236}">
                  <a16:creationId xmlns:a16="http://schemas.microsoft.com/office/drawing/2014/main" id="{D51C5C6F-4C3F-E1A3-B36B-FEF09D4E8A9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47787" y="1551880"/>
              <a:ext cx="731520" cy="663346"/>
            </a:xfrm>
            <a:prstGeom prst="rect">
              <a:avLst/>
            </a:prstGeom>
          </p:spPr>
        </p:pic>
      </p:grpSp>
      <p:grpSp>
        <p:nvGrpSpPr>
          <p:cNvPr id="135" name="Group 134">
            <a:extLst>
              <a:ext uri="{FF2B5EF4-FFF2-40B4-BE49-F238E27FC236}">
                <a16:creationId xmlns:a16="http://schemas.microsoft.com/office/drawing/2014/main" id="{FC894B0E-E3AB-3A1A-97A3-AED657071D3C}"/>
              </a:ext>
            </a:extLst>
          </p:cNvPr>
          <p:cNvGrpSpPr/>
          <p:nvPr/>
        </p:nvGrpSpPr>
        <p:grpSpPr>
          <a:xfrm>
            <a:off x="176219" y="3671235"/>
            <a:ext cx="3411865" cy="817668"/>
            <a:chOff x="4396751" y="2576479"/>
            <a:chExt cx="3411865" cy="817668"/>
          </a:xfrm>
        </p:grpSpPr>
        <p:sp>
          <p:nvSpPr>
            <p:cNvPr id="136" name="Rectangle 135">
              <a:extLst>
                <a:ext uri="{FF2B5EF4-FFF2-40B4-BE49-F238E27FC236}">
                  <a16:creationId xmlns:a16="http://schemas.microsoft.com/office/drawing/2014/main" id="{F29EB81F-92E9-389D-9612-9A2EA404B3F3}"/>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37" name="Rectangle 136">
              <a:extLst>
                <a:ext uri="{FF2B5EF4-FFF2-40B4-BE49-F238E27FC236}">
                  <a16:creationId xmlns:a16="http://schemas.microsoft.com/office/drawing/2014/main" id="{D8BF5CF8-6493-9745-91A6-AE05CFE2E198}"/>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68" name="TextBox 67">
            <a:extLst>
              <a:ext uri="{FF2B5EF4-FFF2-40B4-BE49-F238E27FC236}">
                <a16:creationId xmlns:a16="http://schemas.microsoft.com/office/drawing/2014/main" id="{874659FF-040A-1196-C352-A4F88D1A184D}"/>
              </a:ext>
            </a:extLst>
          </p:cNvPr>
          <p:cNvSpPr txBox="1"/>
          <p:nvPr/>
        </p:nvSpPr>
        <p:spPr>
          <a:xfrm>
            <a:off x="1060283" y="3663244"/>
            <a:ext cx="1679315" cy="861774"/>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NHAN NGUYEN, </a:t>
            </a:r>
            <a:r>
              <a:rPr lang="en-US" sz="1000" spc="75" dirty="0">
                <a:latin typeface="Poppins" panose="00000500000000000000" pitchFamily="2" charset="0"/>
                <a:ea typeface="League Spartan" charset="0"/>
                <a:cs typeface="Poppins" panose="00000500000000000000" pitchFamily="2" charset="0"/>
              </a:rPr>
              <a:t>MPH</a:t>
            </a:r>
          </a:p>
          <a:p>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Health informatics</a:t>
            </a:r>
          </a:p>
          <a:p>
            <a:r>
              <a:rPr lang="en-US" sz="1000" i="1" dirty="0">
                <a:solidFill>
                  <a:srgbClr val="3BB2BB"/>
                </a:solidFill>
                <a:latin typeface="Poppins" panose="00000500000000000000" pitchFamily="2" charset="0"/>
                <a:ea typeface="Open Sans Light" panose="020B0306030504020204" pitchFamily="34" charset="0"/>
                <a:cs typeface="Poppins" panose="00000500000000000000" pitchFamily="2" charset="0"/>
              </a:rPr>
              <a:t>PID 1801307</a:t>
            </a:r>
          </a:p>
          <a:p>
            <a:r>
              <a:rPr lang="en-US" sz="1000" i="1" dirty="0">
                <a:solidFill>
                  <a:srgbClr val="3BB2BB"/>
                </a:solidFill>
                <a:latin typeface="Poppins" panose="00000500000000000000" pitchFamily="2" charset="0"/>
                <a:ea typeface="Open Sans Light" panose="020B0306030504020204" pitchFamily="34" charset="0"/>
                <a:cs typeface="Poppins" panose="00000500000000000000" pitchFamily="2" charset="0"/>
              </a:rPr>
              <a:t>Job Posting: 122152</a:t>
            </a:r>
          </a:p>
        </p:txBody>
      </p:sp>
      <p:pic>
        <p:nvPicPr>
          <p:cNvPr id="112" name="Picture 111" descr="A person wearing glasses smiling&#10;&#10;Description automatically generated">
            <a:extLst>
              <a:ext uri="{FF2B5EF4-FFF2-40B4-BE49-F238E27FC236}">
                <a16:creationId xmlns:a16="http://schemas.microsoft.com/office/drawing/2014/main" id="{E774905B-C70D-B0CB-96E3-9CEB7353E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35" y="3763743"/>
            <a:ext cx="636195" cy="639898"/>
          </a:xfrm>
          <a:prstGeom prst="rect">
            <a:avLst/>
          </a:prstGeom>
        </p:spPr>
      </p:pic>
      <p:cxnSp>
        <p:nvCxnSpPr>
          <p:cNvPr id="29" name="Connector: Elbow 28">
            <a:extLst>
              <a:ext uri="{FF2B5EF4-FFF2-40B4-BE49-F238E27FC236}">
                <a16:creationId xmlns:a16="http://schemas.microsoft.com/office/drawing/2014/main" id="{A576A98A-1393-D4EB-13A1-AE5A0AD8BE8B}"/>
              </a:ext>
            </a:extLst>
          </p:cNvPr>
          <p:cNvCxnSpPr>
            <a:cxnSpLocks/>
            <a:stCxn id="71" idx="2"/>
            <a:endCxn id="136" idx="0"/>
          </p:cNvCxnSpPr>
          <p:nvPr/>
        </p:nvCxnSpPr>
        <p:spPr>
          <a:xfrm rot="5400000">
            <a:off x="3341526" y="875047"/>
            <a:ext cx="1376088" cy="4220532"/>
          </a:xfrm>
          <a:prstGeom prst="bentConnector3">
            <a:avLst>
              <a:gd name="adj1" fmla="val 84332"/>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2A8B8826-0965-240D-EC6E-D50561ADBD4B}"/>
              </a:ext>
            </a:extLst>
          </p:cNvPr>
          <p:cNvGrpSpPr/>
          <p:nvPr/>
        </p:nvGrpSpPr>
        <p:grpSpPr>
          <a:xfrm>
            <a:off x="6709519" y="2558420"/>
            <a:ext cx="3411865" cy="817668"/>
            <a:chOff x="4396751" y="2576479"/>
            <a:chExt cx="3411865" cy="817668"/>
          </a:xfrm>
        </p:grpSpPr>
        <p:grpSp>
          <p:nvGrpSpPr>
            <p:cNvPr id="134" name="Group 133">
              <a:extLst>
                <a:ext uri="{FF2B5EF4-FFF2-40B4-BE49-F238E27FC236}">
                  <a16:creationId xmlns:a16="http://schemas.microsoft.com/office/drawing/2014/main" id="{74DFB074-96F7-593C-6CC7-BCAAE6DFBBC0}"/>
                </a:ext>
              </a:extLst>
            </p:cNvPr>
            <p:cNvGrpSpPr/>
            <p:nvPr/>
          </p:nvGrpSpPr>
          <p:grpSpPr>
            <a:xfrm>
              <a:off x="4396751" y="2576479"/>
              <a:ext cx="3411865" cy="817668"/>
              <a:chOff x="4396751" y="2576479"/>
              <a:chExt cx="3411865" cy="817668"/>
            </a:xfrm>
          </p:grpSpPr>
          <p:sp>
            <p:nvSpPr>
              <p:cNvPr id="75" name="Rectangle 74">
                <a:extLst>
                  <a:ext uri="{FF2B5EF4-FFF2-40B4-BE49-F238E27FC236}">
                    <a16:creationId xmlns:a16="http://schemas.microsoft.com/office/drawing/2014/main" id="{16F8643E-5605-1D9D-6AF3-1BE77FD0813C}"/>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22" name="Rectangle 121">
                <a:extLst>
                  <a:ext uri="{FF2B5EF4-FFF2-40B4-BE49-F238E27FC236}">
                    <a16:creationId xmlns:a16="http://schemas.microsoft.com/office/drawing/2014/main" id="{3DE53F45-FBB0-1973-5DED-50ACE01E1DE0}"/>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76" name="TextBox 75">
              <a:extLst>
                <a:ext uri="{FF2B5EF4-FFF2-40B4-BE49-F238E27FC236}">
                  <a16:creationId xmlns:a16="http://schemas.microsoft.com/office/drawing/2014/main" id="{22748571-E726-46C2-9FC3-66E9AFFD5883}"/>
                </a:ext>
              </a:extLst>
            </p:cNvPr>
            <p:cNvSpPr txBox="1"/>
            <p:nvPr/>
          </p:nvSpPr>
          <p:spPr>
            <a:xfrm>
              <a:off x="5289192" y="2644847"/>
              <a:ext cx="2063743" cy="707886"/>
            </a:xfrm>
            <a:prstGeom prst="rect">
              <a:avLst/>
            </a:prstGeom>
            <a:noFill/>
          </p:spPr>
          <p:txBody>
            <a:bodyPr wrap="square" lIns="91440" tIns="45720" rIns="91440" bIns="45720" rtlCol="0" anchor="b" anchorCtr="0">
              <a:spAutoFit/>
            </a:bodyPr>
            <a:lstStyle/>
            <a:p>
              <a:r>
                <a:rPr lang="en-US" sz="1000" spc="75" dirty="0">
                  <a:solidFill>
                    <a:srgbClr val="0C2340"/>
                  </a:solidFill>
                  <a:latin typeface="Poppins" panose="00000500000000000000" pitchFamily="2" charset="0"/>
                  <a:ea typeface="+mn-lt"/>
                  <a:cs typeface="Poppins" panose="00000500000000000000" pitchFamily="2" charset="0"/>
                </a:rPr>
                <a:t>C. SCOTT SMITH</a:t>
              </a:r>
              <a:r>
                <a:rPr lang="en-US" sz="1000" b="1" spc="75" dirty="0">
                  <a:solidFill>
                    <a:srgbClr val="0C2340"/>
                  </a:solidFill>
                  <a:latin typeface="Poppins" panose="00000500000000000000" pitchFamily="2" charset="0"/>
                  <a:ea typeface="+mn-lt"/>
                  <a:cs typeface="Poppins" panose="00000500000000000000" pitchFamily="2" charset="0"/>
                </a:rPr>
                <a:t>, </a:t>
              </a:r>
              <a:r>
                <a:rPr lang="en-US" sz="1000" spc="75" dirty="0">
                  <a:latin typeface="Poppins" panose="00000500000000000000" pitchFamily="2" charset="0"/>
                  <a:ea typeface="+mn-lt"/>
                  <a:cs typeface="Poppins" panose="00000500000000000000" pitchFamily="2" charset="0"/>
                </a:rPr>
                <a:t>PHD</a:t>
              </a:r>
            </a:p>
            <a:p>
              <a:r>
                <a:rPr lang="en-US" sz="1000" dirty="0">
                  <a:solidFill>
                    <a:srgbClr val="009BA6"/>
                  </a:solidFill>
                  <a:latin typeface="Poppins" panose="00000500000000000000" pitchFamily="2" charset="0"/>
                  <a:ea typeface="Open Sans Light" panose="020B0306030504020204" pitchFamily="34" charset="0"/>
                  <a:cs typeface="Poppins" panose="00000500000000000000" pitchFamily="2" charset="0"/>
                </a:rPr>
                <a:t>Program Coordinator</a:t>
              </a:r>
            </a:p>
            <a:p>
              <a:r>
                <a:rPr lang="en-US" sz="1000" i="1" dirty="0">
                  <a:solidFill>
                    <a:srgbClr val="21B6C1"/>
                  </a:solidFill>
                  <a:latin typeface="Poppins" panose="00000500000000000000" pitchFamily="2" charset="0"/>
                  <a:ea typeface="Open Sans Light" panose="020B0306030504020204" pitchFamily="34" charset="0"/>
                  <a:cs typeface="Poppins" panose="00000500000000000000" pitchFamily="2" charset="0"/>
                </a:rPr>
                <a:t>PID 0009386</a:t>
              </a:r>
            </a:p>
            <a:p>
              <a:r>
                <a:rPr lang="en-US" sz="1000" i="1" dirty="0">
                  <a:solidFill>
                    <a:srgbClr val="21B6C1"/>
                  </a:solidFill>
                  <a:latin typeface="Poppins" panose="00000500000000000000" pitchFamily="2" charset="0"/>
                  <a:ea typeface="Open Sans Light" panose="020B0306030504020204" pitchFamily="34" charset="0"/>
                  <a:cs typeface="Poppins" panose="00000500000000000000" pitchFamily="2" charset="0"/>
                </a:rPr>
                <a:t>Job Posting: 00121709</a:t>
              </a:r>
            </a:p>
          </p:txBody>
        </p:sp>
        <p:pic>
          <p:nvPicPr>
            <p:cNvPr id="4" name="Picture 3">
              <a:extLst>
                <a:ext uri="{FF2B5EF4-FFF2-40B4-BE49-F238E27FC236}">
                  <a16:creationId xmlns:a16="http://schemas.microsoft.com/office/drawing/2014/main" id="{A830677F-7DF3-65EB-AA66-FB6896546D06}"/>
                </a:ext>
              </a:extLst>
            </p:cNvPr>
            <p:cNvPicPr>
              <a:picLocks noChangeAspect="1"/>
            </p:cNvPicPr>
            <p:nvPr/>
          </p:nvPicPr>
          <p:blipFill>
            <a:blip r:embed="rId6"/>
            <a:stretch>
              <a:fillRect/>
            </a:stretch>
          </p:blipFill>
          <p:spPr>
            <a:xfrm>
              <a:off x="4547787" y="2691458"/>
              <a:ext cx="622212" cy="623858"/>
            </a:xfrm>
            <a:prstGeom prst="rect">
              <a:avLst/>
            </a:prstGeom>
          </p:spPr>
        </p:pic>
      </p:grpSp>
      <p:sp>
        <p:nvSpPr>
          <p:cNvPr id="91" name="Rectangle 90">
            <a:extLst>
              <a:ext uri="{FF2B5EF4-FFF2-40B4-BE49-F238E27FC236}">
                <a16:creationId xmlns:a16="http://schemas.microsoft.com/office/drawing/2014/main" id="{17C2F645-0C79-B475-1E9C-25ED29A90D25}"/>
              </a:ext>
            </a:extLst>
          </p:cNvPr>
          <p:cNvSpPr/>
          <p:nvPr/>
        </p:nvSpPr>
        <p:spPr>
          <a:xfrm>
            <a:off x="4471056" y="3675479"/>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92" name="TextBox 91">
            <a:extLst>
              <a:ext uri="{FF2B5EF4-FFF2-40B4-BE49-F238E27FC236}">
                <a16:creationId xmlns:a16="http://schemas.microsoft.com/office/drawing/2014/main" id="{64CF92A7-E0B6-1DE2-B46F-EA9910653310}"/>
              </a:ext>
            </a:extLst>
          </p:cNvPr>
          <p:cNvSpPr txBox="1"/>
          <p:nvPr/>
        </p:nvSpPr>
        <p:spPr>
          <a:xfrm>
            <a:off x="5289191" y="3663244"/>
            <a:ext cx="2367615" cy="861774"/>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MENNAT GHARIB, </a:t>
            </a:r>
            <a:r>
              <a:rPr lang="en-US" sz="1000" spc="75" dirty="0">
                <a:solidFill>
                  <a:schemeClr val="accent6">
                    <a:lumMod val="10000"/>
                  </a:schemeClr>
                </a:solidFill>
                <a:latin typeface="Poppins" panose="00000500000000000000" pitchFamily="2" charset="0"/>
                <a:ea typeface="League Spartan" charset="0"/>
                <a:cs typeface="Poppins" panose="00000500000000000000" pitchFamily="2" charset="0"/>
              </a:rPr>
              <a:t>MPH</a:t>
            </a:r>
          </a:p>
          <a:p>
            <a:r>
              <a:rPr lang="en-US" sz="1000" spc="75" dirty="0">
                <a:solidFill>
                  <a:srgbClr val="009BA6"/>
                </a:solidFill>
                <a:latin typeface="Poppins" panose="00000500000000000000" pitchFamily="2" charset="0"/>
                <a:ea typeface="League Spartan" charset="0"/>
                <a:cs typeface="Poppins" panose="00000500000000000000" pitchFamily="2" charset="0"/>
              </a:rPr>
              <a:t>Epidemiologist III</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Population health</a:t>
            </a:r>
          </a:p>
          <a:p>
            <a:r>
              <a:rPr lang="en-US" sz="1000" i="1" dirty="0">
                <a:solidFill>
                  <a:srgbClr val="21B6C1"/>
                </a:solidFill>
                <a:latin typeface="Poppins" panose="00000500000000000000" pitchFamily="2" charset="0"/>
                <a:ea typeface="Open Sans Light" panose="020B0306030504020204" pitchFamily="34" charset="0"/>
                <a:cs typeface="Poppins" panose="00000500000000000000" pitchFamily="2" charset="0"/>
              </a:rPr>
              <a:t>PID 0100450</a:t>
            </a:r>
          </a:p>
          <a:p>
            <a:r>
              <a:rPr lang="en-US" sz="1000" i="1" dirty="0">
                <a:solidFill>
                  <a:srgbClr val="21B6C1"/>
                </a:solidFill>
                <a:latin typeface="Poppins" panose="00000500000000000000" pitchFamily="2" charset="0"/>
                <a:ea typeface="Open Sans Light" panose="020B0306030504020204" pitchFamily="34" charset="0"/>
                <a:cs typeface="Poppins" panose="00000500000000000000" pitchFamily="2" charset="0"/>
              </a:rPr>
              <a:t>Job Posting: N/A</a:t>
            </a:r>
          </a:p>
        </p:txBody>
      </p:sp>
      <p:pic>
        <p:nvPicPr>
          <p:cNvPr id="109" name="Picture 108" descr="A close-up of a person smiling&#10;&#10;Description automatically generated">
            <a:extLst>
              <a:ext uri="{FF2B5EF4-FFF2-40B4-BE49-F238E27FC236}">
                <a16:creationId xmlns:a16="http://schemas.microsoft.com/office/drawing/2014/main" id="{DE0672CB-E43B-46CB-1E08-9E8E27D03607}"/>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4547787" y="3741600"/>
            <a:ext cx="640080" cy="659403"/>
          </a:xfrm>
          <a:prstGeom prst="rect">
            <a:avLst/>
          </a:prstGeom>
        </p:spPr>
      </p:pic>
      <p:sp>
        <p:nvSpPr>
          <p:cNvPr id="123" name="Rectangle 122">
            <a:extLst>
              <a:ext uri="{FF2B5EF4-FFF2-40B4-BE49-F238E27FC236}">
                <a16:creationId xmlns:a16="http://schemas.microsoft.com/office/drawing/2014/main" id="{00E40BFE-29FE-6836-882F-F4B3BFB93D0E}"/>
              </a:ext>
            </a:extLst>
          </p:cNvPr>
          <p:cNvSpPr/>
          <p:nvPr/>
        </p:nvSpPr>
        <p:spPr>
          <a:xfrm>
            <a:off x="4396751" y="3671235"/>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nvGrpSpPr>
          <p:cNvPr id="73" name="Group 72">
            <a:extLst>
              <a:ext uri="{FF2B5EF4-FFF2-40B4-BE49-F238E27FC236}">
                <a16:creationId xmlns:a16="http://schemas.microsoft.com/office/drawing/2014/main" id="{49105D83-A512-8B23-C2AD-FDD8C909DFF7}"/>
              </a:ext>
            </a:extLst>
          </p:cNvPr>
          <p:cNvGrpSpPr/>
          <p:nvPr/>
        </p:nvGrpSpPr>
        <p:grpSpPr>
          <a:xfrm>
            <a:off x="8524666" y="3663244"/>
            <a:ext cx="3411865" cy="861774"/>
            <a:chOff x="8524666" y="3663244"/>
            <a:chExt cx="3411865" cy="861774"/>
          </a:xfrm>
        </p:grpSpPr>
        <p:sp>
          <p:nvSpPr>
            <p:cNvPr id="144" name="Rectangle 143">
              <a:extLst>
                <a:ext uri="{FF2B5EF4-FFF2-40B4-BE49-F238E27FC236}">
                  <a16:creationId xmlns:a16="http://schemas.microsoft.com/office/drawing/2014/main" id="{AD9848FD-D1BD-AD4F-F143-E094ADA97DF5}"/>
                </a:ext>
              </a:extLst>
            </p:cNvPr>
            <p:cNvSpPr/>
            <p:nvPr/>
          </p:nvSpPr>
          <p:spPr>
            <a:xfrm>
              <a:off x="8598971" y="3675479"/>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8" name="Rectangle: Rounded Corners 17">
              <a:extLst>
                <a:ext uri="{FF2B5EF4-FFF2-40B4-BE49-F238E27FC236}">
                  <a16:creationId xmlns:a16="http://schemas.microsoft.com/office/drawing/2014/main" id="{420FC73E-69DC-09F6-C58A-F4ECFD90051F}"/>
                </a:ext>
              </a:extLst>
            </p:cNvPr>
            <p:cNvSpPr/>
            <p:nvPr/>
          </p:nvSpPr>
          <p:spPr>
            <a:xfrm>
              <a:off x="8675702" y="3760923"/>
              <a:ext cx="640080" cy="640080"/>
            </a:xfrm>
            <a:prstGeom prst="roundRect">
              <a:avLst/>
            </a:prstGeom>
            <a:blipFill dpi="0" rotWithShape="1">
              <a:blip r:embed="rId9"/>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70CCFDB3-AE59-6BE5-92DD-43DD0513E62D}"/>
                </a:ext>
              </a:extLst>
            </p:cNvPr>
            <p:cNvSpPr txBox="1"/>
            <p:nvPr/>
          </p:nvSpPr>
          <p:spPr>
            <a:xfrm>
              <a:off x="9417107" y="3663244"/>
              <a:ext cx="1792808" cy="861774"/>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ZAIN QUSAIR, MD MPH</a:t>
              </a:r>
            </a:p>
            <a:p>
              <a:r>
                <a:rPr lang="en-US" sz="1000" spc="75" dirty="0">
                  <a:solidFill>
                    <a:srgbClr val="009BA6"/>
                  </a:solidFill>
                  <a:latin typeface="Poppins" panose="00000500000000000000" pitchFamily="2" charset="0"/>
                  <a:ea typeface="League Spartan" charset="0"/>
                  <a:cs typeface="Poppins" panose="00000500000000000000" pitchFamily="2" charset="0"/>
                </a:rPr>
                <a:t>Epidemiologist III</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Data Manager</a:t>
              </a:r>
            </a:p>
            <a:p>
              <a:r>
                <a:rPr lang="en-US" sz="1000" i="1" dirty="0">
                  <a:solidFill>
                    <a:srgbClr val="3BB2BB"/>
                  </a:solidFill>
                  <a:latin typeface="Poppins" panose="00000500000000000000" pitchFamily="2" charset="0"/>
                  <a:ea typeface="Open Sans Light" panose="020B0306030504020204" pitchFamily="34" charset="0"/>
                  <a:cs typeface="Poppins" panose="00000500000000000000" pitchFamily="2" charset="0"/>
                </a:rPr>
                <a:t>PID 0010409</a:t>
              </a:r>
            </a:p>
            <a:p>
              <a:r>
                <a:rPr lang="en-US" sz="1000" i="1" dirty="0">
                  <a:solidFill>
                    <a:srgbClr val="3BB2BB"/>
                  </a:solidFill>
                  <a:latin typeface="Poppins" panose="00000500000000000000" pitchFamily="2" charset="0"/>
                  <a:ea typeface="Open Sans Light" panose="020B0306030504020204" pitchFamily="34" charset="0"/>
                  <a:cs typeface="Poppins" panose="00000500000000000000" pitchFamily="2" charset="0"/>
                </a:rPr>
                <a:t>Job Posting: 127931</a:t>
              </a:r>
            </a:p>
          </p:txBody>
        </p:sp>
        <p:sp>
          <p:nvSpPr>
            <p:cNvPr id="147" name="Rectangle 146">
              <a:extLst>
                <a:ext uri="{FF2B5EF4-FFF2-40B4-BE49-F238E27FC236}">
                  <a16:creationId xmlns:a16="http://schemas.microsoft.com/office/drawing/2014/main" id="{418B5843-A664-D758-99E5-A2DA714CC6AF}"/>
                </a:ext>
              </a:extLst>
            </p:cNvPr>
            <p:cNvSpPr/>
            <p:nvPr/>
          </p:nvSpPr>
          <p:spPr>
            <a:xfrm>
              <a:off x="8524666" y="3671235"/>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cxnSp>
        <p:nvCxnSpPr>
          <p:cNvPr id="149" name="Connector: Elbow 148">
            <a:extLst>
              <a:ext uri="{FF2B5EF4-FFF2-40B4-BE49-F238E27FC236}">
                <a16:creationId xmlns:a16="http://schemas.microsoft.com/office/drawing/2014/main" id="{8C7D4C59-D58C-2D19-E476-FC93EE004C04}"/>
              </a:ext>
            </a:extLst>
          </p:cNvPr>
          <p:cNvCxnSpPr>
            <a:cxnSpLocks/>
            <a:stCxn id="71" idx="2"/>
            <a:endCxn id="145" idx="0"/>
          </p:cNvCxnSpPr>
          <p:nvPr/>
        </p:nvCxnSpPr>
        <p:spPr>
          <a:xfrm rot="16200000" flipH="1">
            <a:off x="7543686" y="893418"/>
            <a:ext cx="1365975" cy="4173675"/>
          </a:xfrm>
          <a:prstGeom prst="bentConnector3">
            <a:avLst>
              <a:gd name="adj1" fmla="val 85365"/>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3D37BE91-4A7D-2E10-4E51-B08E961D3552}"/>
              </a:ext>
            </a:extLst>
          </p:cNvPr>
          <p:cNvGrpSpPr/>
          <p:nvPr/>
        </p:nvGrpSpPr>
        <p:grpSpPr>
          <a:xfrm>
            <a:off x="2136831" y="4750794"/>
            <a:ext cx="3411865" cy="861774"/>
            <a:chOff x="2136831" y="4750794"/>
            <a:chExt cx="3411865" cy="861774"/>
          </a:xfrm>
        </p:grpSpPr>
        <p:grpSp>
          <p:nvGrpSpPr>
            <p:cNvPr id="157" name="Group 156">
              <a:extLst>
                <a:ext uri="{FF2B5EF4-FFF2-40B4-BE49-F238E27FC236}">
                  <a16:creationId xmlns:a16="http://schemas.microsoft.com/office/drawing/2014/main" id="{D222ABE5-02F5-F2F0-206A-88A444F72A1F}"/>
                </a:ext>
              </a:extLst>
            </p:cNvPr>
            <p:cNvGrpSpPr/>
            <p:nvPr/>
          </p:nvGrpSpPr>
          <p:grpSpPr>
            <a:xfrm>
              <a:off x="2136831" y="4768113"/>
              <a:ext cx="3411865" cy="817668"/>
              <a:chOff x="4396751" y="2576479"/>
              <a:chExt cx="3411865" cy="817668"/>
            </a:xfrm>
          </p:grpSpPr>
          <p:sp>
            <p:nvSpPr>
              <p:cNvPr id="160" name="Rectangle 159">
                <a:extLst>
                  <a:ext uri="{FF2B5EF4-FFF2-40B4-BE49-F238E27FC236}">
                    <a16:creationId xmlns:a16="http://schemas.microsoft.com/office/drawing/2014/main" id="{B302CE40-81E8-B257-B154-4C2E5A77CC4A}"/>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61" name="Rectangle 160">
                <a:extLst>
                  <a:ext uri="{FF2B5EF4-FFF2-40B4-BE49-F238E27FC236}">
                    <a16:creationId xmlns:a16="http://schemas.microsoft.com/office/drawing/2014/main" id="{69FCB7FF-EB77-3E64-B84B-13A7FC32D4C6}"/>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58" name="TextBox 157">
              <a:extLst>
                <a:ext uri="{FF2B5EF4-FFF2-40B4-BE49-F238E27FC236}">
                  <a16:creationId xmlns:a16="http://schemas.microsoft.com/office/drawing/2014/main" id="{472A6207-AF06-B98D-980C-930D302B591C}"/>
                </a:ext>
              </a:extLst>
            </p:cNvPr>
            <p:cNvSpPr txBox="1"/>
            <p:nvPr/>
          </p:nvSpPr>
          <p:spPr>
            <a:xfrm>
              <a:off x="3020895" y="4750794"/>
              <a:ext cx="1679315" cy="861774"/>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VACANT</a:t>
              </a:r>
              <a:endParaRPr lang="en-US" sz="1000" spc="75" dirty="0">
                <a:latin typeface="Poppins" panose="00000500000000000000" pitchFamily="2" charset="0"/>
                <a:ea typeface="League Spartan" charset="0"/>
                <a:cs typeface="Poppins" panose="00000500000000000000" pitchFamily="2" charset="0"/>
              </a:endParaRP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Opioid</a:t>
              </a:r>
            </a:p>
            <a:p>
              <a:r>
                <a:rPr lang="en-US" sz="1000" i="1" dirty="0">
                  <a:solidFill>
                    <a:srgbClr val="3BB2BB"/>
                  </a:solidFill>
                  <a:latin typeface="Poppins" panose="00000500000000000000" pitchFamily="2" charset="0"/>
                  <a:ea typeface="Open Sans Light" panose="020B0306030504020204" pitchFamily="34" charset="0"/>
                  <a:cs typeface="Poppins" panose="00000500000000000000" pitchFamily="2" charset="0"/>
                </a:rPr>
                <a:t>PID 0075743</a:t>
              </a:r>
            </a:p>
            <a:p>
              <a:r>
                <a:rPr lang="en-US" sz="1000" i="1" dirty="0">
                  <a:solidFill>
                    <a:srgbClr val="3BB2BB"/>
                  </a:solidFill>
                  <a:latin typeface="Poppins" panose="00000500000000000000" pitchFamily="2" charset="0"/>
                  <a:ea typeface="Open Sans Light" panose="020B0306030504020204" pitchFamily="34" charset="0"/>
                  <a:cs typeface="Poppins" panose="00000500000000000000" pitchFamily="2" charset="0"/>
                </a:rPr>
                <a:t>Job Posting: 00124300</a:t>
              </a:r>
            </a:p>
          </p:txBody>
        </p:sp>
        <p:sp>
          <p:nvSpPr>
            <p:cNvPr id="168" name="Rectangle: Rounded Corners 167">
              <a:extLst>
                <a:ext uri="{FF2B5EF4-FFF2-40B4-BE49-F238E27FC236}">
                  <a16:creationId xmlns:a16="http://schemas.microsoft.com/office/drawing/2014/main" id="{3CEFBE6E-D8DA-1086-E4C6-1991942CF4B0}"/>
                </a:ext>
              </a:extLst>
            </p:cNvPr>
            <p:cNvSpPr/>
            <p:nvPr/>
          </p:nvSpPr>
          <p:spPr>
            <a:xfrm>
              <a:off x="2335358" y="4897435"/>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FE969F7C-44D0-2004-7E45-12A5E43C4C4F}"/>
              </a:ext>
            </a:extLst>
          </p:cNvPr>
          <p:cNvGrpSpPr/>
          <p:nvPr/>
        </p:nvGrpSpPr>
        <p:grpSpPr>
          <a:xfrm>
            <a:off x="6224163" y="4752104"/>
            <a:ext cx="3411865" cy="817668"/>
            <a:chOff x="4396751" y="2576479"/>
            <a:chExt cx="3411865" cy="817668"/>
          </a:xfrm>
        </p:grpSpPr>
        <p:sp>
          <p:nvSpPr>
            <p:cNvPr id="174" name="Rectangle 173">
              <a:extLst>
                <a:ext uri="{FF2B5EF4-FFF2-40B4-BE49-F238E27FC236}">
                  <a16:creationId xmlns:a16="http://schemas.microsoft.com/office/drawing/2014/main" id="{EE33029F-0CBC-544F-F46D-37F76084BFA0}"/>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75" name="Rectangle 174">
              <a:extLst>
                <a:ext uri="{FF2B5EF4-FFF2-40B4-BE49-F238E27FC236}">
                  <a16:creationId xmlns:a16="http://schemas.microsoft.com/office/drawing/2014/main" id="{119277B3-AA92-68AD-2AA0-17075FCE2068}"/>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72" name="TextBox 171">
            <a:extLst>
              <a:ext uri="{FF2B5EF4-FFF2-40B4-BE49-F238E27FC236}">
                <a16:creationId xmlns:a16="http://schemas.microsoft.com/office/drawing/2014/main" id="{1D9C1054-C53B-7ADC-0F13-2D4EC9CE9C0B}"/>
              </a:ext>
            </a:extLst>
          </p:cNvPr>
          <p:cNvSpPr txBox="1"/>
          <p:nvPr/>
        </p:nvSpPr>
        <p:spPr>
          <a:xfrm>
            <a:off x="7108227" y="4734785"/>
            <a:ext cx="1679315" cy="861774"/>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NOW HIRING</a:t>
            </a:r>
            <a:endParaRPr lang="en-US" sz="1000" spc="75" dirty="0">
              <a:latin typeface="Poppins" panose="00000500000000000000" pitchFamily="2" charset="0"/>
              <a:ea typeface="League Spartan" charset="0"/>
              <a:cs typeface="Poppins" panose="00000500000000000000" pitchFamily="2" charset="0"/>
            </a:endParaRP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Epidemiologist IV</a:t>
            </a:r>
          </a:p>
          <a:p>
            <a:r>
              <a:rPr lang="en-US" sz="1000" i="1" dirty="0">
                <a:solidFill>
                  <a:schemeClr val="accent1">
                    <a:lumMod val="75000"/>
                  </a:schemeClr>
                </a:solidFill>
                <a:latin typeface="Poppins" panose="00000500000000000000" pitchFamily="2" charset="0"/>
                <a:ea typeface="Open Sans Light" panose="020B0306030504020204" pitchFamily="34" charset="0"/>
                <a:cs typeface="Poppins" panose="00000500000000000000" pitchFamily="2" charset="0"/>
              </a:rPr>
              <a:t>Chronic disease</a:t>
            </a:r>
          </a:p>
          <a:p>
            <a:r>
              <a:rPr lang="en-US" sz="1000" i="1" dirty="0">
                <a:solidFill>
                  <a:srgbClr val="3BB2BB"/>
                </a:solidFill>
                <a:latin typeface="Poppins" panose="00000500000000000000" pitchFamily="2" charset="0"/>
                <a:ea typeface="Open Sans Light" panose="020B0306030504020204" pitchFamily="34" charset="0"/>
                <a:cs typeface="Poppins" panose="00000500000000000000" pitchFamily="2" charset="0"/>
              </a:rPr>
              <a:t>PID 0070047</a:t>
            </a:r>
          </a:p>
          <a:p>
            <a:r>
              <a:rPr lang="en-US" sz="1000" i="1" dirty="0">
                <a:solidFill>
                  <a:srgbClr val="3BB2BB"/>
                </a:solidFill>
                <a:latin typeface="Poppins" panose="00000500000000000000" pitchFamily="2" charset="0"/>
                <a:ea typeface="Open Sans Light" panose="020B0306030504020204" pitchFamily="34" charset="0"/>
                <a:cs typeface="Poppins" panose="00000500000000000000" pitchFamily="2" charset="0"/>
              </a:rPr>
              <a:t>Job Posting: 00124300</a:t>
            </a:r>
          </a:p>
        </p:txBody>
      </p:sp>
      <p:sp>
        <p:nvSpPr>
          <p:cNvPr id="173" name="Rectangle: Rounded Corners 172">
            <a:extLst>
              <a:ext uri="{FF2B5EF4-FFF2-40B4-BE49-F238E27FC236}">
                <a16:creationId xmlns:a16="http://schemas.microsoft.com/office/drawing/2014/main" id="{DA0CE5D9-E6FD-F1F5-F88F-6FD1DEED8D61}"/>
              </a:ext>
            </a:extLst>
          </p:cNvPr>
          <p:cNvSpPr/>
          <p:nvPr/>
        </p:nvSpPr>
        <p:spPr>
          <a:xfrm>
            <a:off x="6422690" y="4881426"/>
            <a:ext cx="548640" cy="5486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03550D6-B8A6-25B5-3BF0-6B595176524F}"/>
              </a:ext>
            </a:extLst>
          </p:cNvPr>
          <p:cNvSpPr/>
          <p:nvPr/>
        </p:nvSpPr>
        <p:spPr>
          <a:xfrm>
            <a:off x="8524666" y="5953302"/>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78" name="TextBox 177">
            <a:extLst>
              <a:ext uri="{FF2B5EF4-FFF2-40B4-BE49-F238E27FC236}">
                <a16:creationId xmlns:a16="http://schemas.microsoft.com/office/drawing/2014/main" id="{594721B0-D0A7-CFDC-0681-FE1EF54688A8}"/>
              </a:ext>
            </a:extLst>
          </p:cNvPr>
          <p:cNvSpPr txBox="1"/>
          <p:nvPr/>
        </p:nvSpPr>
        <p:spPr>
          <a:xfrm>
            <a:off x="9408730" y="6085137"/>
            <a:ext cx="2342874"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CALEB KING, MPH</a:t>
            </a:r>
            <a:endParaRPr lang="en-US" sz="1000" spc="75" dirty="0">
              <a:latin typeface="Poppins" panose="00000500000000000000" pitchFamily="2" charset="0"/>
              <a:ea typeface="League Spartan" charset="0"/>
              <a:cs typeface="Poppins" panose="00000500000000000000" pitchFamily="2" charset="0"/>
            </a:endParaRP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1</a:t>
            </a:r>
            <a:r>
              <a:rPr lang="en-US" sz="1000" baseline="30000" dirty="0">
                <a:solidFill>
                  <a:srgbClr val="21B6C1"/>
                </a:solidFill>
                <a:latin typeface="Poppins" panose="00000500000000000000" pitchFamily="2" charset="0"/>
                <a:ea typeface="Open Sans Light" panose="020B0306030504020204" pitchFamily="34" charset="0"/>
                <a:cs typeface="Poppins" panose="00000500000000000000" pitchFamily="2" charset="0"/>
              </a:rPr>
              <a:t>st</a:t>
            </a:r>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 year CSTE</a:t>
            </a: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Applied Epidemiology Fellow</a:t>
            </a:r>
          </a:p>
        </p:txBody>
      </p:sp>
      <p:cxnSp>
        <p:nvCxnSpPr>
          <p:cNvPr id="197" name="Connector: Elbow 196">
            <a:extLst>
              <a:ext uri="{FF2B5EF4-FFF2-40B4-BE49-F238E27FC236}">
                <a16:creationId xmlns:a16="http://schemas.microsoft.com/office/drawing/2014/main" id="{D779456E-A588-8247-0DA6-FF9B8E16EA75}"/>
              </a:ext>
            </a:extLst>
          </p:cNvPr>
          <p:cNvCxnSpPr>
            <a:cxnSpLocks/>
            <a:stCxn id="71" idx="2"/>
            <a:endCxn id="174" idx="0"/>
          </p:cNvCxnSpPr>
          <p:nvPr/>
        </p:nvCxnSpPr>
        <p:spPr>
          <a:xfrm rot="16200000" flipH="1">
            <a:off x="5825064" y="2612041"/>
            <a:ext cx="2456957" cy="1827412"/>
          </a:xfrm>
          <a:prstGeom prst="bentConnector3">
            <a:avLst>
              <a:gd name="adj1" fmla="val 47344"/>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3D4AE776-F605-76F7-E7C2-99B134978A57}"/>
              </a:ext>
            </a:extLst>
          </p:cNvPr>
          <p:cNvCxnSpPr>
            <a:cxnSpLocks/>
            <a:stCxn id="71" idx="2"/>
            <a:endCxn id="160" idx="0"/>
          </p:cNvCxnSpPr>
          <p:nvPr/>
        </p:nvCxnSpPr>
        <p:spPr>
          <a:xfrm rot="5400000">
            <a:off x="3773393" y="2403792"/>
            <a:ext cx="2472966" cy="2259920"/>
          </a:xfrm>
          <a:prstGeom prst="bentConnector3">
            <a:avLst>
              <a:gd name="adj1" fmla="val 47051"/>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BF65F1D-4AF9-A70D-4538-93C683DF6CC3}"/>
              </a:ext>
            </a:extLst>
          </p:cNvPr>
          <p:cNvGrpSpPr/>
          <p:nvPr/>
        </p:nvGrpSpPr>
        <p:grpSpPr>
          <a:xfrm>
            <a:off x="328619" y="5953302"/>
            <a:ext cx="3411865" cy="817668"/>
            <a:chOff x="-891580" y="4641560"/>
            <a:chExt cx="3411865" cy="817668"/>
          </a:xfrm>
        </p:grpSpPr>
        <p:grpSp>
          <p:nvGrpSpPr>
            <p:cNvPr id="9" name="Group 8">
              <a:extLst>
                <a:ext uri="{FF2B5EF4-FFF2-40B4-BE49-F238E27FC236}">
                  <a16:creationId xmlns:a16="http://schemas.microsoft.com/office/drawing/2014/main" id="{217B9CF2-CE49-4E4A-CC9A-26B5AEBFF8F4}"/>
                </a:ext>
              </a:extLst>
            </p:cNvPr>
            <p:cNvGrpSpPr/>
            <p:nvPr/>
          </p:nvGrpSpPr>
          <p:grpSpPr>
            <a:xfrm>
              <a:off x="-891580" y="4641560"/>
              <a:ext cx="3411865" cy="817668"/>
              <a:chOff x="4396751" y="2576479"/>
              <a:chExt cx="3411865" cy="817668"/>
            </a:xfrm>
          </p:grpSpPr>
          <p:sp>
            <p:nvSpPr>
              <p:cNvPr id="12" name="Rectangle 11">
                <a:extLst>
                  <a:ext uri="{FF2B5EF4-FFF2-40B4-BE49-F238E27FC236}">
                    <a16:creationId xmlns:a16="http://schemas.microsoft.com/office/drawing/2014/main" id="{E4FCA581-7BB0-C6FC-3BA4-B60A4F277FE7}"/>
                  </a:ext>
                </a:extLst>
              </p:cNvPr>
              <p:cNvSpPr/>
              <p:nvPr/>
            </p:nvSpPr>
            <p:spPr>
              <a:xfrm>
                <a:off x="4471056" y="2578601"/>
                <a:ext cx="3337560" cy="815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sp>
            <p:nvSpPr>
              <p:cNvPr id="13" name="Rectangle 12">
                <a:extLst>
                  <a:ext uri="{FF2B5EF4-FFF2-40B4-BE49-F238E27FC236}">
                    <a16:creationId xmlns:a16="http://schemas.microsoft.com/office/drawing/2014/main" id="{EEDC173B-A8DB-DC4C-6C23-B012175949E2}"/>
                  </a:ext>
                </a:extLst>
              </p:cNvPr>
              <p:cNvSpPr/>
              <p:nvPr/>
            </p:nvSpPr>
            <p:spPr>
              <a:xfrm>
                <a:off x="4396751" y="2576479"/>
                <a:ext cx="91440" cy="815546"/>
              </a:xfrm>
              <a:prstGeom prst="rect">
                <a:avLst/>
              </a:prstGeom>
              <a:gradFill>
                <a:gsLst>
                  <a:gs pos="0">
                    <a:schemeClr val="accent1"/>
                  </a:gs>
                  <a:gs pos="5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Nunito Sans ExtraLight" pitchFamily="2" charset="77"/>
                </a:endParaRPr>
              </a:p>
            </p:txBody>
          </p:sp>
        </p:grpSp>
        <p:sp>
          <p:nvSpPr>
            <p:cNvPr id="10" name="TextBox 9">
              <a:extLst>
                <a:ext uri="{FF2B5EF4-FFF2-40B4-BE49-F238E27FC236}">
                  <a16:creationId xmlns:a16="http://schemas.microsoft.com/office/drawing/2014/main" id="{5434526A-DA06-696F-399D-5E322F2812B4}"/>
                </a:ext>
              </a:extLst>
            </p:cNvPr>
            <p:cNvSpPr txBox="1"/>
            <p:nvPr/>
          </p:nvSpPr>
          <p:spPr>
            <a:xfrm>
              <a:off x="-7516" y="4773395"/>
              <a:ext cx="2342874"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STEPHANIE SHOSANYA, MPH</a:t>
              </a:r>
              <a:endParaRPr lang="en-US" sz="1000" spc="75" dirty="0">
                <a:latin typeface="Poppins" panose="00000500000000000000" pitchFamily="2" charset="0"/>
                <a:ea typeface="League Spartan" charset="0"/>
                <a:cs typeface="Poppins" panose="00000500000000000000" pitchFamily="2" charset="0"/>
              </a:endParaRP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2</a:t>
              </a:r>
              <a:r>
                <a:rPr lang="en-US" sz="1000" baseline="30000" dirty="0">
                  <a:solidFill>
                    <a:srgbClr val="21B6C1"/>
                  </a:solidFill>
                  <a:latin typeface="Poppins" panose="00000500000000000000" pitchFamily="2" charset="0"/>
                  <a:ea typeface="Open Sans Light" panose="020B0306030504020204" pitchFamily="34" charset="0"/>
                  <a:cs typeface="Poppins" panose="00000500000000000000" pitchFamily="2" charset="0"/>
                </a:rPr>
                <a:t>nd</a:t>
              </a:r>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 year CSTE</a:t>
              </a: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Applied Epidemiology Fellow</a:t>
              </a:r>
            </a:p>
          </p:txBody>
        </p:sp>
        <p:pic>
          <p:nvPicPr>
            <p:cNvPr id="11" name="Picture 10">
              <a:extLst>
                <a:ext uri="{FF2B5EF4-FFF2-40B4-BE49-F238E27FC236}">
                  <a16:creationId xmlns:a16="http://schemas.microsoft.com/office/drawing/2014/main" id="{D16E1553-3C9E-0D0D-F5D4-E3C7DF18FBF9}"/>
                </a:ext>
              </a:extLst>
            </p:cNvPr>
            <p:cNvPicPr>
              <a:picLocks noChangeAspect="1"/>
            </p:cNvPicPr>
            <p:nvPr/>
          </p:nvPicPr>
          <p:blipFill>
            <a:blip r:embed="rId10"/>
            <a:stretch>
              <a:fillRect/>
            </a:stretch>
          </p:blipFill>
          <p:spPr>
            <a:xfrm>
              <a:off x="-678974" y="4732193"/>
              <a:ext cx="640080" cy="641773"/>
            </a:xfrm>
            <a:prstGeom prst="rect">
              <a:avLst/>
            </a:prstGeom>
          </p:spPr>
        </p:pic>
      </p:grpSp>
      <p:sp>
        <p:nvSpPr>
          <p:cNvPr id="16" name="TextBox 15">
            <a:extLst>
              <a:ext uri="{FF2B5EF4-FFF2-40B4-BE49-F238E27FC236}">
                <a16:creationId xmlns:a16="http://schemas.microsoft.com/office/drawing/2014/main" id="{5CFB525E-797D-D96D-0422-847786CD2B28}"/>
              </a:ext>
            </a:extLst>
          </p:cNvPr>
          <p:cNvSpPr txBox="1"/>
          <p:nvPr/>
        </p:nvSpPr>
        <p:spPr>
          <a:xfrm>
            <a:off x="5389026" y="6085137"/>
            <a:ext cx="2342874" cy="553998"/>
          </a:xfrm>
          <a:prstGeom prst="rect">
            <a:avLst/>
          </a:prstGeom>
          <a:noFill/>
        </p:spPr>
        <p:txBody>
          <a:bodyPr wrap="square" rtlCol="0" anchor="b" anchorCtr="0">
            <a:spAutoFit/>
          </a:bodyPr>
          <a:lstStyle/>
          <a:p>
            <a:r>
              <a:rPr lang="en-US" sz="1000" spc="75" dirty="0">
                <a:solidFill>
                  <a:srgbClr val="0C2340"/>
                </a:solidFill>
                <a:latin typeface="Poppins" panose="00000500000000000000" pitchFamily="2" charset="0"/>
                <a:ea typeface="League Spartan" charset="0"/>
                <a:cs typeface="Poppins" panose="00000500000000000000" pitchFamily="2" charset="0"/>
              </a:rPr>
              <a:t>MADISON GARDNER, MPH</a:t>
            </a:r>
            <a:endParaRPr lang="en-US" sz="1000" spc="75" dirty="0">
              <a:latin typeface="Poppins" panose="00000500000000000000" pitchFamily="2" charset="0"/>
              <a:ea typeface="League Spartan" charset="0"/>
              <a:cs typeface="Poppins" panose="00000500000000000000" pitchFamily="2" charset="0"/>
            </a:endParaRP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1</a:t>
            </a:r>
            <a:r>
              <a:rPr lang="en-US" sz="1000" baseline="30000" dirty="0">
                <a:solidFill>
                  <a:srgbClr val="21B6C1"/>
                </a:solidFill>
                <a:latin typeface="Poppins" panose="00000500000000000000" pitchFamily="2" charset="0"/>
                <a:ea typeface="Open Sans Light" panose="020B0306030504020204" pitchFamily="34" charset="0"/>
                <a:cs typeface="Poppins" panose="00000500000000000000" pitchFamily="2" charset="0"/>
              </a:rPr>
              <a:t>st</a:t>
            </a:r>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 year CSTE</a:t>
            </a:r>
          </a:p>
          <a:p>
            <a:r>
              <a:rPr lang="en-US" sz="1000" dirty="0">
                <a:solidFill>
                  <a:srgbClr val="21B6C1"/>
                </a:solidFill>
                <a:latin typeface="Poppins" panose="00000500000000000000" pitchFamily="2" charset="0"/>
                <a:ea typeface="Open Sans Light" panose="020B0306030504020204" pitchFamily="34" charset="0"/>
                <a:cs typeface="Poppins" panose="00000500000000000000" pitchFamily="2" charset="0"/>
              </a:rPr>
              <a:t>Applied Epidemiology Fellow</a:t>
            </a:r>
          </a:p>
        </p:txBody>
      </p:sp>
      <p:cxnSp>
        <p:nvCxnSpPr>
          <p:cNvPr id="28" name="Connector: Elbow 27">
            <a:extLst>
              <a:ext uri="{FF2B5EF4-FFF2-40B4-BE49-F238E27FC236}">
                <a16:creationId xmlns:a16="http://schemas.microsoft.com/office/drawing/2014/main" id="{84CA9EEB-1D03-7C35-4648-C9AF0D03A3CA}"/>
              </a:ext>
            </a:extLst>
          </p:cNvPr>
          <p:cNvCxnSpPr>
            <a:cxnSpLocks/>
            <a:stCxn id="71" idx="2"/>
            <a:endCxn id="75" idx="0"/>
          </p:cNvCxnSpPr>
          <p:nvPr/>
        </p:nvCxnSpPr>
        <p:spPr>
          <a:xfrm rot="16200000" flipH="1">
            <a:off x="7164584" y="1272521"/>
            <a:ext cx="263273" cy="2312768"/>
          </a:xfrm>
          <a:prstGeom prst="bentConnector3">
            <a:avLst>
              <a:gd name="adj1" fmla="val 50000"/>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23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22">
            <a:extLst>
              <a:ext uri="{FF2B5EF4-FFF2-40B4-BE49-F238E27FC236}">
                <a16:creationId xmlns:a16="http://schemas.microsoft.com/office/drawing/2014/main" id="{63F4332E-3188-BF4F-9D63-C6933CD98F52}"/>
              </a:ext>
            </a:extLst>
          </p:cNvPr>
          <p:cNvSpPr>
            <a:spLocks noChangeArrowheads="1"/>
          </p:cNvSpPr>
          <p:nvPr/>
        </p:nvSpPr>
        <p:spPr bwMode="auto">
          <a:xfrm>
            <a:off x="6087761" y="1753746"/>
            <a:ext cx="2169109" cy="463532"/>
          </a:xfrm>
          <a:custGeom>
            <a:avLst/>
            <a:gdLst>
              <a:gd name="connsiteX0" fmla="*/ 0 w 4338217"/>
              <a:gd name="connsiteY0" fmla="*/ 774502 h 927064"/>
              <a:gd name="connsiteX1" fmla="*/ 37167 w 4338217"/>
              <a:gd name="connsiteY1" fmla="*/ 774502 h 927064"/>
              <a:gd name="connsiteX2" fmla="*/ 37167 w 4338217"/>
              <a:gd name="connsiteY2" fmla="*/ 927064 h 927064"/>
              <a:gd name="connsiteX3" fmla="*/ 0 w 4338217"/>
              <a:gd name="connsiteY3" fmla="*/ 927064 h 927064"/>
              <a:gd name="connsiteX4" fmla="*/ 4300967 w 4338217"/>
              <a:gd name="connsiteY4" fmla="*/ 576756 h 927064"/>
              <a:gd name="connsiteX5" fmla="*/ 4338217 w 4338217"/>
              <a:gd name="connsiteY5" fmla="*/ 576756 h 927064"/>
              <a:gd name="connsiteX6" fmla="*/ 4338217 w 4338217"/>
              <a:gd name="connsiteY6" fmla="*/ 729318 h 927064"/>
              <a:gd name="connsiteX7" fmla="*/ 4300967 w 4338217"/>
              <a:gd name="connsiteY7" fmla="*/ 729318 h 927064"/>
              <a:gd name="connsiteX8" fmla="*/ 0 w 4338217"/>
              <a:gd name="connsiteY8" fmla="*/ 472392 h 927064"/>
              <a:gd name="connsiteX9" fmla="*/ 37167 w 4338217"/>
              <a:gd name="connsiteY9" fmla="*/ 472392 h 927064"/>
              <a:gd name="connsiteX10" fmla="*/ 37167 w 4338217"/>
              <a:gd name="connsiteY10" fmla="*/ 624944 h 927064"/>
              <a:gd name="connsiteX11" fmla="*/ 0 w 4338217"/>
              <a:gd name="connsiteY11" fmla="*/ 624944 h 927064"/>
              <a:gd name="connsiteX12" fmla="*/ 4328010 w 4338217"/>
              <a:gd name="connsiteY12" fmla="*/ 269152 h 927064"/>
              <a:gd name="connsiteX13" fmla="*/ 4338151 w 4338217"/>
              <a:gd name="connsiteY13" fmla="*/ 349129 h 927064"/>
              <a:gd name="connsiteX14" fmla="*/ 4338151 w 4338217"/>
              <a:gd name="connsiteY14" fmla="*/ 421724 h 927064"/>
              <a:gd name="connsiteX15" fmla="*/ 4298854 w 4338217"/>
              <a:gd name="connsiteY15" fmla="*/ 421724 h 927064"/>
              <a:gd name="connsiteX16" fmla="*/ 4298854 w 4338217"/>
              <a:gd name="connsiteY16" fmla="*/ 349129 h 927064"/>
              <a:gd name="connsiteX17" fmla="*/ 4289981 w 4338217"/>
              <a:gd name="connsiteY17" fmla="*/ 276535 h 927064"/>
              <a:gd name="connsiteX18" fmla="*/ 49189 w 4338217"/>
              <a:gd name="connsiteY18" fmla="*/ 164788 h 927064"/>
              <a:gd name="connsiteX19" fmla="*/ 81162 w 4338217"/>
              <a:gd name="connsiteY19" fmla="*/ 186280 h 927064"/>
              <a:gd name="connsiteX20" fmla="*/ 35662 w 4338217"/>
              <a:gd name="connsiteY20" fmla="*/ 322817 h 927064"/>
              <a:gd name="connsiteX21" fmla="*/ 0 w 4338217"/>
              <a:gd name="connsiteY21" fmla="*/ 319024 h 927064"/>
              <a:gd name="connsiteX22" fmla="*/ 49189 w 4338217"/>
              <a:gd name="connsiteY22" fmla="*/ 164788 h 927064"/>
              <a:gd name="connsiteX23" fmla="*/ 4128982 w 4338217"/>
              <a:gd name="connsiteY23" fmla="*/ 27463 h 927064"/>
              <a:gd name="connsiteX24" fmla="*/ 4255793 w 4338217"/>
              <a:gd name="connsiteY24" fmla="*/ 122413 h 927064"/>
              <a:gd name="connsiteX25" fmla="*/ 4227476 w 4338217"/>
              <a:gd name="connsiteY25" fmla="*/ 147075 h 927064"/>
              <a:gd name="connsiteX26" fmla="*/ 4114208 w 4338217"/>
              <a:gd name="connsiteY26" fmla="*/ 61990 h 927064"/>
              <a:gd name="connsiteX27" fmla="*/ 3823084 w 4338217"/>
              <a:gd name="connsiteY27" fmla="*/ 0 h 927064"/>
              <a:gd name="connsiteX28" fmla="*/ 3975636 w 4338217"/>
              <a:gd name="connsiteY28" fmla="*/ 0 h 927064"/>
              <a:gd name="connsiteX29" fmla="*/ 3975636 w 4338217"/>
              <a:gd name="connsiteY29" fmla="*/ 37248 h 927064"/>
              <a:gd name="connsiteX30" fmla="*/ 3823084 w 4338217"/>
              <a:gd name="connsiteY30" fmla="*/ 37248 h 927064"/>
              <a:gd name="connsiteX31" fmla="*/ 3515479 w 4338217"/>
              <a:gd name="connsiteY31" fmla="*/ 0 h 927064"/>
              <a:gd name="connsiteX32" fmla="*/ 3668041 w 4338217"/>
              <a:gd name="connsiteY32" fmla="*/ 0 h 927064"/>
              <a:gd name="connsiteX33" fmla="*/ 3668041 w 4338217"/>
              <a:gd name="connsiteY33" fmla="*/ 37248 h 927064"/>
              <a:gd name="connsiteX34" fmla="*/ 3515479 w 4338217"/>
              <a:gd name="connsiteY34" fmla="*/ 37248 h 927064"/>
              <a:gd name="connsiteX35" fmla="*/ 3213366 w 4338217"/>
              <a:gd name="connsiteY35" fmla="*/ 0 h 927064"/>
              <a:gd name="connsiteX36" fmla="*/ 3365918 w 4338217"/>
              <a:gd name="connsiteY36" fmla="*/ 0 h 927064"/>
              <a:gd name="connsiteX37" fmla="*/ 3365918 w 4338217"/>
              <a:gd name="connsiteY37" fmla="*/ 37248 h 927064"/>
              <a:gd name="connsiteX38" fmla="*/ 3213366 w 4338217"/>
              <a:gd name="connsiteY38" fmla="*/ 37248 h 927064"/>
              <a:gd name="connsiteX39" fmla="*/ 2905762 w 4338217"/>
              <a:gd name="connsiteY39" fmla="*/ 0 h 927064"/>
              <a:gd name="connsiteX40" fmla="*/ 3058314 w 4338217"/>
              <a:gd name="connsiteY40" fmla="*/ 0 h 927064"/>
              <a:gd name="connsiteX41" fmla="*/ 3058314 w 4338217"/>
              <a:gd name="connsiteY41" fmla="*/ 37248 h 927064"/>
              <a:gd name="connsiteX42" fmla="*/ 2905762 w 4338217"/>
              <a:gd name="connsiteY42" fmla="*/ 37248 h 927064"/>
              <a:gd name="connsiteX43" fmla="*/ 2603652 w 4338217"/>
              <a:gd name="connsiteY43" fmla="*/ 0 h 927064"/>
              <a:gd name="connsiteX44" fmla="*/ 2756214 w 4338217"/>
              <a:gd name="connsiteY44" fmla="*/ 0 h 927064"/>
              <a:gd name="connsiteX45" fmla="*/ 2756214 w 4338217"/>
              <a:gd name="connsiteY45" fmla="*/ 37248 h 927064"/>
              <a:gd name="connsiteX46" fmla="*/ 2603652 w 4338217"/>
              <a:gd name="connsiteY46" fmla="*/ 37248 h 927064"/>
              <a:gd name="connsiteX47" fmla="*/ 2296047 w 4338217"/>
              <a:gd name="connsiteY47" fmla="*/ 0 h 927064"/>
              <a:gd name="connsiteX48" fmla="*/ 2448599 w 4338217"/>
              <a:gd name="connsiteY48" fmla="*/ 0 h 927064"/>
              <a:gd name="connsiteX49" fmla="*/ 2448599 w 4338217"/>
              <a:gd name="connsiteY49" fmla="*/ 37248 h 927064"/>
              <a:gd name="connsiteX50" fmla="*/ 2296047 w 4338217"/>
              <a:gd name="connsiteY50" fmla="*/ 37248 h 927064"/>
              <a:gd name="connsiteX51" fmla="*/ 1993934 w 4338217"/>
              <a:gd name="connsiteY51" fmla="*/ 0 h 927064"/>
              <a:gd name="connsiteX52" fmla="*/ 2146496 w 4338217"/>
              <a:gd name="connsiteY52" fmla="*/ 0 h 927064"/>
              <a:gd name="connsiteX53" fmla="*/ 2146496 w 4338217"/>
              <a:gd name="connsiteY53" fmla="*/ 37248 h 927064"/>
              <a:gd name="connsiteX54" fmla="*/ 1993934 w 4338217"/>
              <a:gd name="connsiteY54" fmla="*/ 37248 h 927064"/>
              <a:gd name="connsiteX55" fmla="*/ 1686330 w 4338217"/>
              <a:gd name="connsiteY55" fmla="*/ 0 h 927064"/>
              <a:gd name="connsiteX56" fmla="*/ 1838882 w 4338217"/>
              <a:gd name="connsiteY56" fmla="*/ 0 h 927064"/>
              <a:gd name="connsiteX57" fmla="*/ 1838882 w 4338217"/>
              <a:gd name="connsiteY57" fmla="*/ 37248 h 927064"/>
              <a:gd name="connsiteX58" fmla="*/ 1686330 w 4338217"/>
              <a:gd name="connsiteY58" fmla="*/ 37248 h 927064"/>
              <a:gd name="connsiteX59" fmla="*/ 1384220 w 4338217"/>
              <a:gd name="connsiteY59" fmla="*/ 0 h 927064"/>
              <a:gd name="connsiteX60" fmla="*/ 1536772 w 4338217"/>
              <a:gd name="connsiteY60" fmla="*/ 0 h 927064"/>
              <a:gd name="connsiteX61" fmla="*/ 1536772 w 4338217"/>
              <a:gd name="connsiteY61" fmla="*/ 37248 h 927064"/>
              <a:gd name="connsiteX62" fmla="*/ 1384220 w 4338217"/>
              <a:gd name="connsiteY62" fmla="*/ 37248 h 927064"/>
              <a:gd name="connsiteX63" fmla="*/ 1076616 w 4338217"/>
              <a:gd name="connsiteY63" fmla="*/ 0 h 927064"/>
              <a:gd name="connsiteX64" fmla="*/ 1229178 w 4338217"/>
              <a:gd name="connsiteY64" fmla="*/ 0 h 927064"/>
              <a:gd name="connsiteX65" fmla="*/ 1229178 w 4338217"/>
              <a:gd name="connsiteY65" fmla="*/ 37248 h 927064"/>
              <a:gd name="connsiteX66" fmla="*/ 1076616 w 4338217"/>
              <a:gd name="connsiteY66" fmla="*/ 37248 h 927064"/>
              <a:gd name="connsiteX67" fmla="*/ 774502 w 4338217"/>
              <a:gd name="connsiteY67" fmla="*/ 0 h 927064"/>
              <a:gd name="connsiteX68" fmla="*/ 927054 w 4338217"/>
              <a:gd name="connsiteY68" fmla="*/ 0 h 927064"/>
              <a:gd name="connsiteX69" fmla="*/ 927054 w 4338217"/>
              <a:gd name="connsiteY69" fmla="*/ 37248 h 927064"/>
              <a:gd name="connsiteX70" fmla="*/ 774502 w 4338217"/>
              <a:gd name="connsiteY70" fmla="*/ 37248 h 927064"/>
              <a:gd name="connsiteX71" fmla="*/ 466898 w 4338217"/>
              <a:gd name="connsiteY71" fmla="*/ 0 h 927064"/>
              <a:gd name="connsiteX72" fmla="*/ 619450 w 4338217"/>
              <a:gd name="connsiteY72" fmla="*/ 0 h 927064"/>
              <a:gd name="connsiteX73" fmla="*/ 619450 w 4338217"/>
              <a:gd name="connsiteY73" fmla="*/ 37248 h 927064"/>
              <a:gd name="connsiteX74" fmla="*/ 466898 w 4338217"/>
              <a:gd name="connsiteY74" fmla="*/ 37248 h 927064"/>
              <a:gd name="connsiteX75" fmla="*/ 314899 w 4338217"/>
              <a:gd name="connsiteY75" fmla="*/ 0 h 927064"/>
              <a:gd name="connsiteX76" fmla="*/ 317360 w 4338217"/>
              <a:gd name="connsiteY76" fmla="*/ 38122 h 927064"/>
              <a:gd name="connsiteX77" fmla="*/ 184475 w 4338217"/>
              <a:gd name="connsiteY77" fmla="*/ 81163 h 927064"/>
              <a:gd name="connsiteX78" fmla="*/ 164788 w 4338217"/>
              <a:gd name="connsiteY78" fmla="*/ 50419 h 927064"/>
              <a:gd name="connsiteX79" fmla="*/ 314899 w 4338217"/>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38217" h="927064">
                <a:moveTo>
                  <a:pt x="0" y="774502"/>
                </a:moveTo>
                <a:lnTo>
                  <a:pt x="37167" y="774502"/>
                </a:lnTo>
                <a:lnTo>
                  <a:pt x="37167" y="927064"/>
                </a:lnTo>
                <a:lnTo>
                  <a:pt x="0" y="927064"/>
                </a:lnTo>
                <a:close/>
                <a:moveTo>
                  <a:pt x="4300967" y="576756"/>
                </a:moveTo>
                <a:lnTo>
                  <a:pt x="4338217" y="576756"/>
                </a:lnTo>
                <a:lnTo>
                  <a:pt x="4338217" y="729318"/>
                </a:lnTo>
                <a:lnTo>
                  <a:pt x="4300967" y="729318"/>
                </a:lnTo>
                <a:close/>
                <a:moveTo>
                  <a:pt x="0" y="472392"/>
                </a:moveTo>
                <a:lnTo>
                  <a:pt x="37167" y="472392"/>
                </a:lnTo>
                <a:lnTo>
                  <a:pt x="37167" y="624944"/>
                </a:lnTo>
                <a:lnTo>
                  <a:pt x="0" y="624944"/>
                </a:lnTo>
                <a:close/>
                <a:moveTo>
                  <a:pt x="4328010" y="269152"/>
                </a:moveTo>
                <a:cubicBezTo>
                  <a:pt x="4334348" y="294991"/>
                  <a:pt x="4338151" y="322060"/>
                  <a:pt x="4338151" y="349129"/>
                </a:cubicBezTo>
                <a:lnTo>
                  <a:pt x="4338151" y="421724"/>
                </a:lnTo>
                <a:lnTo>
                  <a:pt x="4298854" y="421724"/>
                </a:lnTo>
                <a:lnTo>
                  <a:pt x="4298854" y="349129"/>
                </a:lnTo>
                <a:cubicBezTo>
                  <a:pt x="4298854" y="325751"/>
                  <a:pt x="4296319" y="301143"/>
                  <a:pt x="4289981" y="276535"/>
                </a:cubicBezTo>
                <a:close/>
                <a:moveTo>
                  <a:pt x="49189" y="164788"/>
                </a:moveTo>
                <a:lnTo>
                  <a:pt x="81162" y="186280"/>
                </a:lnTo>
                <a:cubicBezTo>
                  <a:pt x="55338" y="228000"/>
                  <a:pt x="39351" y="273512"/>
                  <a:pt x="35662" y="322817"/>
                </a:cubicBezTo>
                <a:lnTo>
                  <a:pt x="0" y="319024"/>
                </a:lnTo>
                <a:cubicBezTo>
                  <a:pt x="3689" y="264662"/>
                  <a:pt x="22135" y="211565"/>
                  <a:pt x="49189" y="164788"/>
                </a:cubicBezTo>
                <a:close/>
                <a:moveTo>
                  <a:pt x="4128982" y="27463"/>
                </a:moveTo>
                <a:cubicBezTo>
                  <a:pt x="4178229" y="48426"/>
                  <a:pt x="4222551" y="81720"/>
                  <a:pt x="4255793" y="122413"/>
                </a:cubicBezTo>
                <a:lnTo>
                  <a:pt x="4227476" y="147075"/>
                </a:lnTo>
                <a:cubicBezTo>
                  <a:pt x="4196697" y="110082"/>
                  <a:pt x="4158530" y="81720"/>
                  <a:pt x="4114208" y="61990"/>
                </a:cubicBezTo>
                <a:close/>
                <a:moveTo>
                  <a:pt x="3823084" y="0"/>
                </a:moveTo>
                <a:lnTo>
                  <a:pt x="3975636" y="0"/>
                </a:lnTo>
                <a:lnTo>
                  <a:pt x="3975636" y="37248"/>
                </a:lnTo>
                <a:lnTo>
                  <a:pt x="3823084" y="37248"/>
                </a:lnTo>
                <a:close/>
                <a:moveTo>
                  <a:pt x="3515479" y="0"/>
                </a:moveTo>
                <a:lnTo>
                  <a:pt x="3668041" y="0"/>
                </a:lnTo>
                <a:lnTo>
                  <a:pt x="3668041" y="37248"/>
                </a:lnTo>
                <a:lnTo>
                  <a:pt x="3515479" y="37248"/>
                </a:lnTo>
                <a:close/>
                <a:moveTo>
                  <a:pt x="3213366" y="0"/>
                </a:moveTo>
                <a:lnTo>
                  <a:pt x="3365918" y="0"/>
                </a:lnTo>
                <a:lnTo>
                  <a:pt x="3365918" y="37248"/>
                </a:lnTo>
                <a:lnTo>
                  <a:pt x="3213366" y="37248"/>
                </a:lnTo>
                <a:close/>
                <a:moveTo>
                  <a:pt x="2905762" y="0"/>
                </a:moveTo>
                <a:lnTo>
                  <a:pt x="3058314" y="0"/>
                </a:lnTo>
                <a:lnTo>
                  <a:pt x="3058314" y="37248"/>
                </a:lnTo>
                <a:lnTo>
                  <a:pt x="2905762" y="37248"/>
                </a:lnTo>
                <a:close/>
                <a:moveTo>
                  <a:pt x="2603652" y="0"/>
                </a:moveTo>
                <a:lnTo>
                  <a:pt x="2756214" y="0"/>
                </a:lnTo>
                <a:lnTo>
                  <a:pt x="2756214" y="37248"/>
                </a:lnTo>
                <a:lnTo>
                  <a:pt x="2603652" y="37248"/>
                </a:lnTo>
                <a:close/>
                <a:moveTo>
                  <a:pt x="2296047" y="0"/>
                </a:moveTo>
                <a:lnTo>
                  <a:pt x="2448599" y="0"/>
                </a:lnTo>
                <a:lnTo>
                  <a:pt x="2448599" y="37248"/>
                </a:lnTo>
                <a:lnTo>
                  <a:pt x="2296047" y="37248"/>
                </a:lnTo>
                <a:close/>
                <a:moveTo>
                  <a:pt x="1993934" y="0"/>
                </a:moveTo>
                <a:lnTo>
                  <a:pt x="2146496" y="0"/>
                </a:lnTo>
                <a:lnTo>
                  <a:pt x="2146496" y="37248"/>
                </a:lnTo>
                <a:lnTo>
                  <a:pt x="1993934" y="37248"/>
                </a:lnTo>
                <a:close/>
                <a:moveTo>
                  <a:pt x="1686330" y="0"/>
                </a:moveTo>
                <a:lnTo>
                  <a:pt x="1838882" y="0"/>
                </a:lnTo>
                <a:lnTo>
                  <a:pt x="1838882" y="37248"/>
                </a:lnTo>
                <a:lnTo>
                  <a:pt x="1686330" y="37248"/>
                </a:lnTo>
                <a:close/>
                <a:moveTo>
                  <a:pt x="1384220" y="0"/>
                </a:moveTo>
                <a:lnTo>
                  <a:pt x="1536772" y="0"/>
                </a:lnTo>
                <a:lnTo>
                  <a:pt x="1536772" y="37248"/>
                </a:lnTo>
                <a:lnTo>
                  <a:pt x="1384220" y="37248"/>
                </a:lnTo>
                <a:close/>
                <a:moveTo>
                  <a:pt x="1076616" y="0"/>
                </a:moveTo>
                <a:lnTo>
                  <a:pt x="1229178" y="0"/>
                </a:lnTo>
                <a:lnTo>
                  <a:pt x="1229178" y="37248"/>
                </a:lnTo>
                <a:lnTo>
                  <a:pt x="1076616" y="37248"/>
                </a:lnTo>
                <a:close/>
                <a:moveTo>
                  <a:pt x="774502" y="0"/>
                </a:moveTo>
                <a:lnTo>
                  <a:pt x="927054" y="0"/>
                </a:lnTo>
                <a:lnTo>
                  <a:pt x="927054" y="37248"/>
                </a:lnTo>
                <a:lnTo>
                  <a:pt x="774502" y="37248"/>
                </a:lnTo>
                <a:close/>
                <a:moveTo>
                  <a:pt x="466898" y="0"/>
                </a:moveTo>
                <a:lnTo>
                  <a:pt x="619450" y="0"/>
                </a:lnTo>
                <a:lnTo>
                  <a:pt x="619450" y="37248"/>
                </a:lnTo>
                <a:lnTo>
                  <a:pt x="466898" y="37248"/>
                </a:lnTo>
                <a:close/>
                <a:moveTo>
                  <a:pt x="314899" y="0"/>
                </a:moveTo>
                <a:lnTo>
                  <a:pt x="317360" y="38122"/>
                </a:lnTo>
                <a:cubicBezTo>
                  <a:pt x="270604" y="41811"/>
                  <a:pt x="225078" y="56568"/>
                  <a:pt x="184475" y="81163"/>
                </a:cubicBezTo>
                <a:lnTo>
                  <a:pt x="164788" y="50419"/>
                </a:lnTo>
                <a:cubicBezTo>
                  <a:pt x="209083" y="22135"/>
                  <a:pt x="261991" y="4919"/>
                  <a:pt x="314899" y="0"/>
                </a:cubicBezTo>
                <a:close/>
              </a:path>
            </a:pathLst>
          </a:custGeom>
          <a:solidFill>
            <a:schemeClr val="accent6"/>
          </a:solidFill>
          <a:ln>
            <a:noFill/>
          </a:ln>
          <a:effectLst/>
        </p:spPr>
        <p:txBody>
          <a:bodyPr wrap="square" anchor="ctr">
            <a:noAutofit/>
          </a:bodyPr>
          <a:lstStyle/>
          <a:p>
            <a:endParaRPr lang="en-US" sz="900"/>
          </a:p>
        </p:txBody>
      </p:sp>
      <p:sp>
        <p:nvSpPr>
          <p:cNvPr id="5" name="Freeform: Shape 121">
            <a:extLst>
              <a:ext uri="{FF2B5EF4-FFF2-40B4-BE49-F238E27FC236}">
                <a16:creationId xmlns:a16="http://schemas.microsoft.com/office/drawing/2014/main" id="{A8F88457-E462-BE4F-882A-2615FD062DC2}"/>
              </a:ext>
            </a:extLst>
          </p:cNvPr>
          <p:cNvSpPr>
            <a:spLocks noChangeArrowheads="1"/>
          </p:cNvSpPr>
          <p:nvPr/>
        </p:nvSpPr>
        <p:spPr bwMode="auto">
          <a:xfrm>
            <a:off x="1781300" y="1753746"/>
            <a:ext cx="2171855" cy="463532"/>
          </a:xfrm>
          <a:custGeom>
            <a:avLst/>
            <a:gdLst>
              <a:gd name="connsiteX0" fmla="*/ 0 w 4343709"/>
              <a:gd name="connsiteY0" fmla="*/ 774502 h 927064"/>
              <a:gd name="connsiteX1" fmla="*/ 37247 w 4343709"/>
              <a:gd name="connsiteY1" fmla="*/ 774502 h 927064"/>
              <a:gd name="connsiteX2" fmla="*/ 37247 w 4343709"/>
              <a:gd name="connsiteY2" fmla="*/ 927064 h 927064"/>
              <a:gd name="connsiteX3" fmla="*/ 0 w 4343709"/>
              <a:gd name="connsiteY3" fmla="*/ 927064 h 927064"/>
              <a:gd name="connsiteX4" fmla="*/ 4306461 w 4343709"/>
              <a:gd name="connsiteY4" fmla="*/ 576756 h 927064"/>
              <a:gd name="connsiteX5" fmla="*/ 4343709 w 4343709"/>
              <a:gd name="connsiteY5" fmla="*/ 576756 h 927064"/>
              <a:gd name="connsiteX6" fmla="*/ 4343709 w 4343709"/>
              <a:gd name="connsiteY6" fmla="*/ 729318 h 927064"/>
              <a:gd name="connsiteX7" fmla="*/ 4306461 w 4343709"/>
              <a:gd name="connsiteY7" fmla="*/ 729318 h 927064"/>
              <a:gd name="connsiteX8" fmla="*/ 0 w 4343709"/>
              <a:gd name="connsiteY8" fmla="*/ 472392 h 927064"/>
              <a:gd name="connsiteX9" fmla="*/ 37247 w 4343709"/>
              <a:gd name="connsiteY9" fmla="*/ 472392 h 927064"/>
              <a:gd name="connsiteX10" fmla="*/ 37247 w 4343709"/>
              <a:gd name="connsiteY10" fmla="*/ 624944 h 927064"/>
              <a:gd name="connsiteX11" fmla="*/ 0 w 4343709"/>
              <a:gd name="connsiteY11" fmla="*/ 624944 h 927064"/>
              <a:gd name="connsiteX12" fmla="*/ 4334503 w 4343709"/>
              <a:gd name="connsiteY12" fmla="*/ 269152 h 927064"/>
              <a:gd name="connsiteX13" fmla="*/ 4343609 w 4343709"/>
              <a:gd name="connsiteY13" fmla="*/ 349129 h 927064"/>
              <a:gd name="connsiteX14" fmla="*/ 4343609 w 4343709"/>
              <a:gd name="connsiteY14" fmla="*/ 421724 h 927064"/>
              <a:gd name="connsiteX15" fmla="*/ 4303281 w 4343709"/>
              <a:gd name="connsiteY15" fmla="*/ 421724 h 927064"/>
              <a:gd name="connsiteX16" fmla="*/ 4303281 w 4343709"/>
              <a:gd name="connsiteY16" fmla="*/ 349129 h 927064"/>
              <a:gd name="connsiteX17" fmla="*/ 4295475 w 4343709"/>
              <a:gd name="connsiteY17" fmla="*/ 276535 h 927064"/>
              <a:gd name="connsiteX18" fmla="*/ 55171 w 4343709"/>
              <a:gd name="connsiteY18" fmla="*/ 164788 h 927064"/>
              <a:gd name="connsiteX19" fmla="*/ 86675 w 4343709"/>
              <a:gd name="connsiteY19" fmla="*/ 186280 h 927064"/>
              <a:gd name="connsiteX20" fmla="*/ 41842 w 4343709"/>
              <a:gd name="connsiteY20" fmla="*/ 322817 h 927064"/>
              <a:gd name="connsiteX21" fmla="*/ 5491 w 4343709"/>
              <a:gd name="connsiteY21" fmla="*/ 319024 h 927064"/>
              <a:gd name="connsiteX22" fmla="*/ 55171 w 4343709"/>
              <a:gd name="connsiteY22" fmla="*/ 164788 h 927064"/>
              <a:gd name="connsiteX23" fmla="*/ 4135707 w 4343709"/>
              <a:gd name="connsiteY23" fmla="*/ 27463 h 927064"/>
              <a:gd name="connsiteX24" fmla="*/ 4261287 w 4343709"/>
              <a:gd name="connsiteY24" fmla="*/ 122413 h 927064"/>
              <a:gd name="connsiteX25" fmla="*/ 4232970 w 4343709"/>
              <a:gd name="connsiteY25" fmla="*/ 147075 h 927064"/>
              <a:gd name="connsiteX26" fmla="*/ 4119702 w 4343709"/>
              <a:gd name="connsiteY26" fmla="*/ 61990 h 927064"/>
              <a:gd name="connsiteX27" fmla="*/ 3828574 w 4343709"/>
              <a:gd name="connsiteY27" fmla="*/ 0 h 927064"/>
              <a:gd name="connsiteX28" fmla="*/ 3981136 w 4343709"/>
              <a:gd name="connsiteY28" fmla="*/ 0 h 927064"/>
              <a:gd name="connsiteX29" fmla="*/ 3981136 w 4343709"/>
              <a:gd name="connsiteY29" fmla="*/ 37248 h 927064"/>
              <a:gd name="connsiteX30" fmla="*/ 3828574 w 4343709"/>
              <a:gd name="connsiteY30" fmla="*/ 37248 h 927064"/>
              <a:gd name="connsiteX31" fmla="*/ 3520970 w 4343709"/>
              <a:gd name="connsiteY31" fmla="*/ 0 h 927064"/>
              <a:gd name="connsiteX32" fmla="*/ 3673522 w 4343709"/>
              <a:gd name="connsiteY32" fmla="*/ 0 h 927064"/>
              <a:gd name="connsiteX33" fmla="*/ 3673522 w 4343709"/>
              <a:gd name="connsiteY33" fmla="*/ 37248 h 927064"/>
              <a:gd name="connsiteX34" fmla="*/ 3520970 w 4343709"/>
              <a:gd name="connsiteY34" fmla="*/ 37248 h 927064"/>
              <a:gd name="connsiteX35" fmla="*/ 3218860 w 4343709"/>
              <a:gd name="connsiteY35" fmla="*/ 0 h 927064"/>
              <a:gd name="connsiteX36" fmla="*/ 3371412 w 4343709"/>
              <a:gd name="connsiteY36" fmla="*/ 0 h 927064"/>
              <a:gd name="connsiteX37" fmla="*/ 3371412 w 4343709"/>
              <a:gd name="connsiteY37" fmla="*/ 37248 h 927064"/>
              <a:gd name="connsiteX38" fmla="*/ 3218860 w 4343709"/>
              <a:gd name="connsiteY38" fmla="*/ 37248 h 927064"/>
              <a:gd name="connsiteX39" fmla="*/ 2911256 w 4343709"/>
              <a:gd name="connsiteY39" fmla="*/ 0 h 927064"/>
              <a:gd name="connsiteX40" fmla="*/ 3063818 w 4343709"/>
              <a:gd name="connsiteY40" fmla="*/ 0 h 927064"/>
              <a:gd name="connsiteX41" fmla="*/ 3063818 w 4343709"/>
              <a:gd name="connsiteY41" fmla="*/ 37248 h 927064"/>
              <a:gd name="connsiteX42" fmla="*/ 2911256 w 4343709"/>
              <a:gd name="connsiteY42" fmla="*/ 37248 h 927064"/>
              <a:gd name="connsiteX43" fmla="*/ 2609142 w 4343709"/>
              <a:gd name="connsiteY43" fmla="*/ 0 h 927064"/>
              <a:gd name="connsiteX44" fmla="*/ 2761694 w 4343709"/>
              <a:gd name="connsiteY44" fmla="*/ 0 h 927064"/>
              <a:gd name="connsiteX45" fmla="*/ 2761694 w 4343709"/>
              <a:gd name="connsiteY45" fmla="*/ 37248 h 927064"/>
              <a:gd name="connsiteX46" fmla="*/ 2609142 w 4343709"/>
              <a:gd name="connsiteY46" fmla="*/ 37248 h 927064"/>
              <a:gd name="connsiteX47" fmla="*/ 2301538 w 4343709"/>
              <a:gd name="connsiteY47" fmla="*/ 0 h 927064"/>
              <a:gd name="connsiteX48" fmla="*/ 2454090 w 4343709"/>
              <a:gd name="connsiteY48" fmla="*/ 0 h 927064"/>
              <a:gd name="connsiteX49" fmla="*/ 2454090 w 4343709"/>
              <a:gd name="connsiteY49" fmla="*/ 37248 h 927064"/>
              <a:gd name="connsiteX50" fmla="*/ 2301538 w 4343709"/>
              <a:gd name="connsiteY50" fmla="*/ 37248 h 927064"/>
              <a:gd name="connsiteX51" fmla="*/ 1999428 w 4343709"/>
              <a:gd name="connsiteY51" fmla="*/ 0 h 927064"/>
              <a:gd name="connsiteX52" fmla="*/ 2151990 w 4343709"/>
              <a:gd name="connsiteY52" fmla="*/ 0 h 927064"/>
              <a:gd name="connsiteX53" fmla="*/ 2151990 w 4343709"/>
              <a:gd name="connsiteY53" fmla="*/ 37248 h 927064"/>
              <a:gd name="connsiteX54" fmla="*/ 1999428 w 4343709"/>
              <a:gd name="connsiteY54" fmla="*/ 37248 h 927064"/>
              <a:gd name="connsiteX55" fmla="*/ 1691824 w 4343709"/>
              <a:gd name="connsiteY55" fmla="*/ 0 h 927064"/>
              <a:gd name="connsiteX56" fmla="*/ 1844376 w 4343709"/>
              <a:gd name="connsiteY56" fmla="*/ 0 h 927064"/>
              <a:gd name="connsiteX57" fmla="*/ 1844376 w 4343709"/>
              <a:gd name="connsiteY57" fmla="*/ 37248 h 927064"/>
              <a:gd name="connsiteX58" fmla="*/ 1691824 w 4343709"/>
              <a:gd name="connsiteY58" fmla="*/ 37248 h 927064"/>
              <a:gd name="connsiteX59" fmla="*/ 1389711 w 4343709"/>
              <a:gd name="connsiteY59" fmla="*/ 0 h 927064"/>
              <a:gd name="connsiteX60" fmla="*/ 1542273 w 4343709"/>
              <a:gd name="connsiteY60" fmla="*/ 0 h 927064"/>
              <a:gd name="connsiteX61" fmla="*/ 1542273 w 4343709"/>
              <a:gd name="connsiteY61" fmla="*/ 37248 h 927064"/>
              <a:gd name="connsiteX62" fmla="*/ 1389711 w 4343709"/>
              <a:gd name="connsiteY62" fmla="*/ 37248 h 927064"/>
              <a:gd name="connsiteX63" fmla="*/ 1082106 w 4343709"/>
              <a:gd name="connsiteY63" fmla="*/ 0 h 927064"/>
              <a:gd name="connsiteX64" fmla="*/ 1234658 w 4343709"/>
              <a:gd name="connsiteY64" fmla="*/ 0 h 927064"/>
              <a:gd name="connsiteX65" fmla="*/ 1234658 w 4343709"/>
              <a:gd name="connsiteY65" fmla="*/ 37248 h 927064"/>
              <a:gd name="connsiteX66" fmla="*/ 1082106 w 4343709"/>
              <a:gd name="connsiteY66" fmla="*/ 37248 h 927064"/>
              <a:gd name="connsiteX67" fmla="*/ 779996 w 4343709"/>
              <a:gd name="connsiteY67" fmla="*/ 0 h 927064"/>
              <a:gd name="connsiteX68" fmla="*/ 932548 w 4343709"/>
              <a:gd name="connsiteY68" fmla="*/ 0 h 927064"/>
              <a:gd name="connsiteX69" fmla="*/ 932548 w 4343709"/>
              <a:gd name="connsiteY69" fmla="*/ 37248 h 927064"/>
              <a:gd name="connsiteX70" fmla="*/ 779996 w 4343709"/>
              <a:gd name="connsiteY70" fmla="*/ 37248 h 927064"/>
              <a:gd name="connsiteX71" fmla="*/ 472392 w 4343709"/>
              <a:gd name="connsiteY71" fmla="*/ 0 h 927064"/>
              <a:gd name="connsiteX72" fmla="*/ 624954 w 4343709"/>
              <a:gd name="connsiteY72" fmla="*/ 0 h 927064"/>
              <a:gd name="connsiteX73" fmla="*/ 624954 w 4343709"/>
              <a:gd name="connsiteY73" fmla="*/ 37248 h 927064"/>
              <a:gd name="connsiteX74" fmla="*/ 472392 w 4343709"/>
              <a:gd name="connsiteY74" fmla="*/ 37248 h 927064"/>
              <a:gd name="connsiteX75" fmla="*/ 320390 w 4343709"/>
              <a:gd name="connsiteY75" fmla="*/ 0 h 927064"/>
              <a:gd name="connsiteX76" fmla="*/ 322850 w 4343709"/>
              <a:gd name="connsiteY76" fmla="*/ 38122 h 927064"/>
              <a:gd name="connsiteX77" fmla="*/ 189966 w 4343709"/>
              <a:gd name="connsiteY77" fmla="*/ 81163 h 927064"/>
              <a:gd name="connsiteX78" fmla="*/ 170279 w 4343709"/>
              <a:gd name="connsiteY78" fmla="*/ 50419 h 927064"/>
              <a:gd name="connsiteX79" fmla="*/ 320390 w 4343709"/>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43709" h="927064">
                <a:moveTo>
                  <a:pt x="0" y="774502"/>
                </a:moveTo>
                <a:lnTo>
                  <a:pt x="37247" y="774502"/>
                </a:lnTo>
                <a:lnTo>
                  <a:pt x="37247" y="927064"/>
                </a:lnTo>
                <a:lnTo>
                  <a:pt x="0" y="927064"/>
                </a:lnTo>
                <a:close/>
                <a:moveTo>
                  <a:pt x="4306461" y="576756"/>
                </a:moveTo>
                <a:lnTo>
                  <a:pt x="4343709" y="576756"/>
                </a:lnTo>
                <a:lnTo>
                  <a:pt x="4343709" y="729318"/>
                </a:lnTo>
                <a:lnTo>
                  <a:pt x="4306461" y="729318"/>
                </a:lnTo>
                <a:close/>
                <a:moveTo>
                  <a:pt x="0" y="472392"/>
                </a:moveTo>
                <a:lnTo>
                  <a:pt x="37247" y="472392"/>
                </a:lnTo>
                <a:lnTo>
                  <a:pt x="37247" y="624944"/>
                </a:lnTo>
                <a:lnTo>
                  <a:pt x="0" y="624944"/>
                </a:lnTo>
                <a:close/>
                <a:moveTo>
                  <a:pt x="4334503" y="269152"/>
                </a:moveTo>
                <a:cubicBezTo>
                  <a:pt x="4339707" y="294991"/>
                  <a:pt x="4343609" y="322060"/>
                  <a:pt x="4343609" y="349129"/>
                </a:cubicBezTo>
                <a:lnTo>
                  <a:pt x="4343609" y="421724"/>
                </a:lnTo>
                <a:lnTo>
                  <a:pt x="4303281" y="421724"/>
                </a:lnTo>
                <a:lnTo>
                  <a:pt x="4303281" y="349129"/>
                </a:lnTo>
                <a:cubicBezTo>
                  <a:pt x="4303281" y="325751"/>
                  <a:pt x="4301980" y="301143"/>
                  <a:pt x="4295475" y="276535"/>
                </a:cubicBezTo>
                <a:close/>
                <a:moveTo>
                  <a:pt x="55171" y="164788"/>
                </a:moveTo>
                <a:lnTo>
                  <a:pt x="86675" y="186280"/>
                </a:lnTo>
                <a:cubicBezTo>
                  <a:pt x="61229" y="228000"/>
                  <a:pt x="46689" y="273512"/>
                  <a:pt x="41842" y="322817"/>
                </a:cubicBezTo>
                <a:lnTo>
                  <a:pt x="5491" y="319024"/>
                </a:lnTo>
                <a:cubicBezTo>
                  <a:pt x="10338" y="264662"/>
                  <a:pt x="27302" y="211565"/>
                  <a:pt x="55171" y="164788"/>
                </a:cubicBezTo>
                <a:close/>
                <a:moveTo>
                  <a:pt x="4135707" y="27463"/>
                </a:moveTo>
                <a:cubicBezTo>
                  <a:pt x="4184954" y="48426"/>
                  <a:pt x="4228045" y="81720"/>
                  <a:pt x="4261287" y="122413"/>
                </a:cubicBezTo>
                <a:lnTo>
                  <a:pt x="4232970" y="147075"/>
                </a:lnTo>
                <a:cubicBezTo>
                  <a:pt x="4202191" y="110082"/>
                  <a:pt x="4164024" y="81720"/>
                  <a:pt x="4119702" y="61990"/>
                </a:cubicBezTo>
                <a:close/>
                <a:moveTo>
                  <a:pt x="3828574" y="0"/>
                </a:moveTo>
                <a:lnTo>
                  <a:pt x="3981136" y="0"/>
                </a:lnTo>
                <a:lnTo>
                  <a:pt x="3981136" y="37248"/>
                </a:lnTo>
                <a:lnTo>
                  <a:pt x="3828574" y="37248"/>
                </a:lnTo>
                <a:close/>
                <a:moveTo>
                  <a:pt x="3520970" y="0"/>
                </a:moveTo>
                <a:lnTo>
                  <a:pt x="3673522" y="0"/>
                </a:lnTo>
                <a:lnTo>
                  <a:pt x="3673522" y="37248"/>
                </a:lnTo>
                <a:lnTo>
                  <a:pt x="3520970" y="37248"/>
                </a:lnTo>
                <a:close/>
                <a:moveTo>
                  <a:pt x="3218860" y="0"/>
                </a:moveTo>
                <a:lnTo>
                  <a:pt x="3371412" y="0"/>
                </a:lnTo>
                <a:lnTo>
                  <a:pt x="3371412" y="37248"/>
                </a:lnTo>
                <a:lnTo>
                  <a:pt x="3218860" y="37248"/>
                </a:lnTo>
                <a:close/>
                <a:moveTo>
                  <a:pt x="2911256" y="0"/>
                </a:moveTo>
                <a:lnTo>
                  <a:pt x="3063818" y="0"/>
                </a:lnTo>
                <a:lnTo>
                  <a:pt x="3063818" y="37248"/>
                </a:lnTo>
                <a:lnTo>
                  <a:pt x="2911256" y="37248"/>
                </a:lnTo>
                <a:close/>
                <a:moveTo>
                  <a:pt x="2609142" y="0"/>
                </a:moveTo>
                <a:lnTo>
                  <a:pt x="2761694" y="0"/>
                </a:lnTo>
                <a:lnTo>
                  <a:pt x="2761694" y="37248"/>
                </a:lnTo>
                <a:lnTo>
                  <a:pt x="2609142" y="37248"/>
                </a:lnTo>
                <a:close/>
                <a:moveTo>
                  <a:pt x="2301538" y="0"/>
                </a:moveTo>
                <a:lnTo>
                  <a:pt x="2454090" y="0"/>
                </a:lnTo>
                <a:lnTo>
                  <a:pt x="2454090" y="37248"/>
                </a:lnTo>
                <a:lnTo>
                  <a:pt x="2301538" y="37248"/>
                </a:lnTo>
                <a:close/>
                <a:moveTo>
                  <a:pt x="1999428" y="0"/>
                </a:moveTo>
                <a:lnTo>
                  <a:pt x="2151990" y="0"/>
                </a:lnTo>
                <a:lnTo>
                  <a:pt x="2151990" y="37248"/>
                </a:lnTo>
                <a:lnTo>
                  <a:pt x="1999428" y="37248"/>
                </a:lnTo>
                <a:close/>
                <a:moveTo>
                  <a:pt x="1691824" y="0"/>
                </a:moveTo>
                <a:lnTo>
                  <a:pt x="1844376" y="0"/>
                </a:lnTo>
                <a:lnTo>
                  <a:pt x="1844376" y="37248"/>
                </a:lnTo>
                <a:lnTo>
                  <a:pt x="1691824" y="37248"/>
                </a:lnTo>
                <a:close/>
                <a:moveTo>
                  <a:pt x="1389711" y="0"/>
                </a:moveTo>
                <a:lnTo>
                  <a:pt x="1542273" y="0"/>
                </a:lnTo>
                <a:lnTo>
                  <a:pt x="1542273" y="37248"/>
                </a:lnTo>
                <a:lnTo>
                  <a:pt x="1389711" y="37248"/>
                </a:lnTo>
                <a:close/>
                <a:moveTo>
                  <a:pt x="1082106" y="0"/>
                </a:moveTo>
                <a:lnTo>
                  <a:pt x="1234658" y="0"/>
                </a:lnTo>
                <a:lnTo>
                  <a:pt x="1234658" y="37248"/>
                </a:lnTo>
                <a:lnTo>
                  <a:pt x="1082106" y="37248"/>
                </a:lnTo>
                <a:close/>
                <a:moveTo>
                  <a:pt x="779996" y="0"/>
                </a:moveTo>
                <a:lnTo>
                  <a:pt x="932548" y="0"/>
                </a:lnTo>
                <a:lnTo>
                  <a:pt x="932548" y="37248"/>
                </a:lnTo>
                <a:lnTo>
                  <a:pt x="779996" y="37248"/>
                </a:lnTo>
                <a:close/>
                <a:moveTo>
                  <a:pt x="472392" y="0"/>
                </a:moveTo>
                <a:lnTo>
                  <a:pt x="624954" y="0"/>
                </a:lnTo>
                <a:lnTo>
                  <a:pt x="624954" y="37248"/>
                </a:lnTo>
                <a:lnTo>
                  <a:pt x="472392" y="37248"/>
                </a:lnTo>
                <a:close/>
                <a:moveTo>
                  <a:pt x="320390" y="0"/>
                </a:moveTo>
                <a:lnTo>
                  <a:pt x="322850" y="38122"/>
                </a:lnTo>
                <a:cubicBezTo>
                  <a:pt x="276095" y="41811"/>
                  <a:pt x="230569" y="56568"/>
                  <a:pt x="189966" y="81163"/>
                </a:cubicBezTo>
                <a:lnTo>
                  <a:pt x="170279" y="50419"/>
                </a:lnTo>
                <a:cubicBezTo>
                  <a:pt x="215804" y="22135"/>
                  <a:pt x="267482" y="4919"/>
                  <a:pt x="320390" y="0"/>
                </a:cubicBezTo>
                <a:close/>
              </a:path>
            </a:pathLst>
          </a:custGeom>
          <a:solidFill>
            <a:schemeClr val="accent6"/>
          </a:solidFill>
          <a:ln>
            <a:noFill/>
          </a:ln>
          <a:effectLst/>
        </p:spPr>
        <p:txBody>
          <a:bodyPr wrap="square" anchor="ctr">
            <a:noAutofit/>
          </a:bodyPr>
          <a:lstStyle/>
          <a:p>
            <a:endParaRPr lang="en-US" sz="900"/>
          </a:p>
        </p:txBody>
      </p:sp>
      <p:sp>
        <p:nvSpPr>
          <p:cNvPr id="6" name="Freeform: Shape 120">
            <a:extLst>
              <a:ext uri="{FF2B5EF4-FFF2-40B4-BE49-F238E27FC236}">
                <a16:creationId xmlns:a16="http://schemas.microsoft.com/office/drawing/2014/main" id="{05135EA6-C336-1241-B8A4-2199804B2D78}"/>
              </a:ext>
            </a:extLst>
          </p:cNvPr>
          <p:cNvSpPr>
            <a:spLocks noChangeArrowheads="1"/>
          </p:cNvSpPr>
          <p:nvPr/>
        </p:nvSpPr>
        <p:spPr bwMode="auto">
          <a:xfrm>
            <a:off x="3934530" y="4491974"/>
            <a:ext cx="2171815" cy="617355"/>
          </a:xfrm>
          <a:custGeom>
            <a:avLst/>
            <a:gdLst>
              <a:gd name="connsiteX0" fmla="*/ 3718716 w 4343629"/>
              <a:gd name="connsiteY0" fmla="*/ 1197459 h 1234709"/>
              <a:gd name="connsiteX1" fmla="*/ 3871278 w 4343629"/>
              <a:gd name="connsiteY1" fmla="*/ 1197459 h 1234709"/>
              <a:gd name="connsiteX2" fmla="*/ 3871278 w 4343629"/>
              <a:gd name="connsiteY2" fmla="*/ 1234709 h 1234709"/>
              <a:gd name="connsiteX3" fmla="*/ 3718716 w 4343629"/>
              <a:gd name="connsiteY3" fmla="*/ 1234709 h 1234709"/>
              <a:gd name="connsiteX4" fmla="*/ 3411112 w 4343629"/>
              <a:gd name="connsiteY4" fmla="*/ 1197459 h 1234709"/>
              <a:gd name="connsiteX5" fmla="*/ 3563664 w 4343629"/>
              <a:gd name="connsiteY5" fmla="*/ 1197459 h 1234709"/>
              <a:gd name="connsiteX6" fmla="*/ 3563664 w 4343629"/>
              <a:gd name="connsiteY6" fmla="*/ 1234709 h 1234709"/>
              <a:gd name="connsiteX7" fmla="*/ 3411112 w 4343629"/>
              <a:gd name="connsiteY7" fmla="*/ 1234709 h 1234709"/>
              <a:gd name="connsiteX8" fmla="*/ 3109002 w 4343629"/>
              <a:gd name="connsiteY8" fmla="*/ 1197459 h 1234709"/>
              <a:gd name="connsiteX9" fmla="*/ 3261564 w 4343629"/>
              <a:gd name="connsiteY9" fmla="*/ 1197459 h 1234709"/>
              <a:gd name="connsiteX10" fmla="*/ 3261564 w 4343629"/>
              <a:gd name="connsiteY10" fmla="*/ 1234709 h 1234709"/>
              <a:gd name="connsiteX11" fmla="*/ 3109002 w 4343629"/>
              <a:gd name="connsiteY11" fmla="*/ 1234709 h 1234709"/>
              <a:gd name="connsiteX12" fmla="*/ 2806889 w 4343629"/>
              <a:gd name="connsiteY12" fmla="*/ 1197459 h 1234709"/>
              <a:gd name="connsiteX13" fmla="*/ 2959441 w 4343629"/>
              <a:gd name="connsiteY13" fmla="*/ 1197459 h 1234709"/>
              <a:gd name="connsiteX14" fmla="*/ 2959441 w 4343629"/>
              <a:gd name="connsiteY14" fmla="*/ 1234709 h 1234709"/>
              <a:gd name="connsiteX15" fmla="*/ 2806889 w 4343629"/>
              <a:gd name="connsiteY15" fmla="*/ 1234709 h 1234709"/>
              <a:gd name="connsiteX16" fmla="*/ 2499285 w 4343629"/>
              <a:gd name="connsiteY16" fmla="*/ 1197459 h 1234709"/>
              <a:gd name="connsiteX17" fmla="*/ 2651837 w 4343629"/>
              <a:gd name="connsiteY17" fmla="*/ 1197459 h 1234709"/>
              <a:gd name="connsiteX18" fmla="*/ 2651837 w 4343629"/>
              <a:gd name="connsiteY18" fmla="*/ 1234709 h 1234709"/>
              <a:gd name="connsiteX19" fmla="*/ 2499285 w 4343629"/>
              <a:gd name="connsiteY19" fmla="*/ 1234709 h 1234709"/>
              <a:gd name="connsiteX20" fmla="*/ 2191680 w 4343629"/>
              <a:gd name="connsiteY20" fmla="*/ 1197459 h 1234709"/>
              <a:gd name="connsiteX21" fmla="*/ 2344242 w 4343629"/>
              <a:gd name="connsiteY21" fmla="*/ 1197459 h 1234709"/>
              <a:gd name="connsiteX22" fmla="*/ 2344242 w 4343629"/>
              <a:gd name="connsiteY22" fmla="*/ 1234709 h 1234709"/>
              <a:gd name="connsiteX23" fmla="*/ 2191680 w 4343629"/>
              <a:gd name="connsiteY23" fmla="*/ 1234709 h 1234709"/>
              <a:gd name="connsiteX24" fmla="*/ 1889570 w 4343629"/>
              <a:gd name="connsiteY24" fmla="*/ 1197459 h 1234709"/>
              <a:gd name="connsiteX25" fmla="*/ 2042122 w 4343629"/>
              <a:gd name="connsiteY25" fmla="*/ 1197459 h 1234709"/>
              <a:gd name="connsiteX26" fmla="*/ 2042122 w 4343629"/>
              <a:gd name="connsiteY26" fmla="*/ 1234709 h 1234709"/>
              <a:gd name="connsiteX27" fmla="*/ 1889570 w 4343629"/>
              <a:gd name="connsiteY27" fmla="*/ 1234709 h 1234709"/>
              <a:gd name="connsiteX28" fmla="*/ 1587457 w 4343629"/>
              <a:gd name="connsiteY28" fmla="*/ 1197459 h 1234709"/>
              <a:gd name="connsiteX29" fmla="*/ 1740009 w 4343629"/>
              <a:gd name="connsiteY29" fmla="*/ 1197459 h 1234709"/>
              <a:gd name="connsiteX30" fmla="*/ 1740009 w 4343629"/>
              <a:gd name="connsiteY30" fmla="*/ 1234709 h 1234709"/>
              <a:gd name="connsiteX31" fmla="*/ 1587457 w 4343629"/>
              <a:gd name="connsiteY31" fmla="*/ 1234709 h 1234709"/>
              <a:gd name="connsiteX32" fmla="*/ 1279853 w 4343629"/>
              <a:gd name="connsiteY32" fmla="*/ 1197459 h 1234709"/>
              <a:gd name="connsiteX33" fmla="*/ 1432415 w 4343629"/>
              <a:gd name="connsiteY33" fmla="*/ 1197459 h 1234709"/>
              <a:gd name="connsiteX34" fmla="*/ 1432415 w 4343629"/>
              <a:gd name="connsiteY34" fmla="*/ 1234709 h 1234709"/>
              <a:gd name="connsiteX35" fmla="*/ 1279853 w 4343629"/>
              <a:gd name="connsiteY35" fmla="*/ 1234709 h 1234709"/>
              <a:gd name="connsiteX36" fmla="*/ 977743 w 4343629"/>
              <a:gd name="connsiteY36" fmla="*/ 1197459 h 1234709"/>
              <a:gd name="connsiteX37" fmla="*/ 1130295 w 4343629"/>
              <a:gd name="connsiteY37" fmla="*/ 1197459 h 1234709"/>
              <a:gd name="connsiteX38" fmla="*/ 1130295 w 4343629"/>
              <a:gd name="connsiteY38" fmla="*/ 1234709 h 1234709"/>
              <a:gd name="connsiteX39" fmla="*/ 977743 w 4343629"/>
              <a:gd name="connsiteY39" fmla="*/ 1234709 h 1234709"/>
              <a:gd name="connsiteX40" fmla="*/ 670139 w 4343629"/>
              <a:gd name="connsiteY40" fmla="*/ 1197459 h 1234709"/>
              <a:gd name="connsiteX41" fmla="*/ 822701 w 4343629"/>
              <a:gd name="connsiteY41" fmla="*/ 1197459 h 1234709"/>
              <a:gd name="connsiteX42" fmla="*/ 822701 w 4343629"/>
              <a:gd name="connsiteY42" fmla="*/ 1234709 h 1234709"/>
              <a:gd name="connsiteX43" fmla="*/ 670139 w 4343629"/>
              <a:gd name="connsiteY43" fmla="*/ 1234709 h 1234709"/>
              <a:gd name="connsiteX44" fmla="*/ 368025 w 4343629"/>
              <a:gd name="connsiteY44" fmla="*/ 1197459 h 1234709"/>
              <a:gd name="connsiteX45" fmla="*/ 520577 w 4343629"/>
              <a:gd name="connsiteY45" fmla="*/ 1197459 h 1234709"/>
              <a:gd name="connsiteX46" fmla="*/ 520577 w 4343629"/>
              <a:gd name="connsiteY46" fmla="*/ 1234709 h 1234709"/>
              <a:gd name="connsiteX47" fmla="*/ 368025 w 4343629"/>
              <a:gd name="connsiteY47" fmla="*/ 1234709 h 1234709"/>
              <a:gd name="connsiteX48" fmla="*/ 4158631 w 4343629"/>
              <a:gd name="connsiteY48" fmla="*/ 1148025 h 1234709"/>
              <a:gd name="connsiteX49" fmla="*/ 4178859 w 4343629"/>
              <a:gd name="connsiteY49" fmla="*/ 1179528 h 1234709"/>
              <a:gd name="connsiteX50" fmla="*/ 4024623 w 4343629"/>
              <a:gd name="connsiteY50" fmla="*/ 1229205 h 1234709"/>
              <a:gd name="connsiteX51" fmla="*/ 4020830 w 4343629"/>
              <a:gd name="connsiteY51" fmla="*/ 1191644 h 1234709"/>
              <a:gd name="connsiteX52" fmla="*/ 4158631 w 4343629"/>
              <a:gd name="connsiteY52" fmla="*/ 1148025 h 1234709"/>
              <a:gd name="connsiteX53" fmla="*/ 110710 w 4343629"/>
              <a:gd name="connsiteY53" fmla="*/ 1082109 h 1234709"/>
              <a:gd name="connsiteX54" fmla="*/ 223978 w 4343629"/>
              <a:gd name="connsiteY54" fmla="*/ 1165961 h 1234709"/>
              <a:gd name="connsiteX55" fmla="*/ 207973 w 4343629"/>
              <a:gd name="connsiteY55" fmla="*/ 1201721 h 1234709"/>
              <a:gd name="connsiteX56" fmla="*/ 82393 w 4343629"/>
              <a:gd name="connsiteY56" fmla="*/ 1106771 h 1234709"/>
              <a:gd name="connsiteX57" fmla="*/ 4302526 w 4343629"/>
              <a:gd name="connsiteY57" fmla="*/ 917321 h 1234709"/>
              <a:gd name="connsiteX58" fmla="*/ 4338190 w 4343629"/>
              <a:gd name="connsiteY58" fmla="*/ 921012 h 1234709"/>
              <a:gd name="connsiteX59" fmla="*/ 4288999 w 4343629"/>
              <a:gd name="connsiteY59" fmla="*/ 1069893 h 1234709"/>
              <a:gd name="connsiteX60" fmla="*/ 4257024 w 4343629"/>
              <a:gd name="connsiteY60" fmla="*/ 1050206 h 1234709"/>
              <a:gd name="connsiteX61" fmla="*/ 4302526 w 4343629"/>
              <a:gd name="connsiteY61" fmla="*/ 917321 h 1234709"/>
              <a:gd name="connsiteX62" fmla="*/ 0 w 4343629"/>
              <a:gd name="connsiteY62" fmla="*/ 812954 h 1234709"/>
              <a:gd name="connsiteX63" fmla="*/ 39295 w 4343629"/>
              <a:gd name="connsiteY63" fmla="*/ 812954 h 1234709"/>
              <a:gd name="connsiteX64" fmla="*/ 39295 w 4343629"/>
              <a:gd name="connsiteY64" fmla="*/ 887545 h 1234709"/>
              <a:gd name="connsiteX65" fmla="*/ 48168 w 4343629"/>
              <a:gd name="connsiteY65" fmla="*/ 962137 h 1234709"/>
              <a:gd name="connsiteX66" fmla="*/ 11408 w 4343629"/>
              <a:gd name="connsiteY66" fmla="*/ 970987 h 1234709"/>
              <a:gd name="connsiteX67" fmla="*/ 0 w 4343629"/>
              <a:gd name="connsiteY67" fmla="*/ 887545 h 1234709"/>
              <a:gd name="connsiteX68" fmla="*/ 4306462 w 4343629"/>
              <a:gd name="connsiteY68" fmla="*/ 615208 h 1234709"/>
              <a:gd name="connsiteX69" fmla="*/ 4343629 w 4343629"/>
              <a:gd name="connsiteY69" fmla="*/ 615208 h 1234709"/>
              <a:gd name="connsiteX70" fmla="*/ 4343629 w 4343629"/>
              <a:gd name="connsiteY70" fmla="*/ 767760 h 1234709"/>
              <a:gd name="connsiteX71" fmla="*/ 4306462 w 4343629"/>
              <a:gd name="connsiteY71" fmla="*/ 767760 h 1234709"/>
              <a:gd name="connsiteX72" fmla="*/ 0 w 4343629"/>
              <a:gd name="connsiteY72" fmla="*/ 505350 h 1234709"/>
              <a:gd name="connsiteX73" fmla="*/ 37248 w 4343629"/>
              <a:gd name="connsiteY73" fmla="*/ 505350 h 1234709"/>
              <a:gd name="connsiteX74" fmla="*/ 37248 w 4343629"/>
              <a:gd name="connsiteY74" fmla="*/ 657912 h 1234709"/>
              <a:gd name="connsiteX75" fmla="*/ 0 w 4343629"/>
              <a:gd name="connsiteY75" fmla="*/ 657912 h 1234709"/>
              <a:gd name="connsiteX76" fmla="*/ 4306462 w 4343629"/>
              <a:gd name="connsiteY76" fmla="*/ 307604 h 1234709"/>
              <a:gd name="connsiteX77" fmla="*/ 4343629 w 4343629"/>
              <a:gd name="connsiteY77" fmla="*/ 307604 h 1234709"/>
              <a:gd name="connsiteX78" fmla="*/ 4343629 w 4343629"/>
              <a:gd name="connsiteY78" fmla="*/ 460156 h 1234709"/>
              <a:gd name="connsiteX79" fmla="*/ 4306462 w 4343629"/>
              <a:gd name="connsiteY79" fmla="*/ 460156 h 1234709"/>
              <a:gd name="connsiteX80" fmla="*/ 0 w 4343629"/>
              <a:gd name="connsiteY80" fmla="*/ 203240 h 1234709"/>
              <a:gd name="connsiteX81" fmla="*/ 37248 w 4343629"/>
              <a:gd name="connsiteY81" fmla="*/ 203240 h 1234709"/>
              <a:gd name="connsiteX82" fmla="*/ 37248 w 4343629"/>
              <a:gd name="connsiteY82" fmla="*/ 355792 h 1234709"/>
              <a:gd name="connsiteX83" fmla="*/ 0 w 4343629"/>
              <a:gd name="connsiteY83" fmla="*/ 355792 h 1234709"/>
              <a:gd name="connsiteX84" fmla="*/ 4306462 w 4343629"/>
              <a:gd name="connsiteY84" fmla="*/ 0 h 1234709"/>
              <a:gd name="connsiteX85" fmla="*/ 4343629 w 4343629"/>
              <a:gd name="connsiteY85" fmla="*/ 0 h 1234709"/>
              <a:gd name="connsiteX86" fmla="*/ 4343629 w 4343629"/>
              <a:gd name="connsiteY86" fmla="*/ 152562 h 1234709"/>
              <a:gd name="connsiteX87" fmla="*/ 4306462 w 4343629"/>
              <a:gd name="connsiteY87" fmla="*/ 152562 h 1234709"/>
              <a:gd name="connsiteX88" fmla="*/ 0 w 4343629"/>
              <a:gd name="connsiteY88" fmla="*/ 0 h 1234709"/>
              <a:gd name="connsiteX89" fmla="*/ 37248 w 4343629"/>
              <a:gd name="connsiteY89" fmla="*/ 0 h 1234709"/>
              <a:gd name="connsiteX90" fmla="*/ 37248 w 4343629"/>
              <a:gd name="connsiteY90" fmla="*/ 48137 h 1234709"/>
              <a:gd name="connsiteX91" fmla="*/ 0 w 4343629"/>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29" h="1234709">
                <a:moveTo>
                  <a:pt x="3718716" y="1197459"/>
                </a:moveTo>
                <a:lnTo>
                  <a:pt x="3871278" y="1197459"/>
                </a:lnTo>
                <a:lnTo>
                  <a:pt x="3871278" y="1234709"/>
                </a:lnTo>
                <a:lnTo>
                  <a:pt x="3718716" y="1234709"/>
                </a:lnTo>
                <a:close/>
                <a:moveTo>
                  <a:pt x="3411112" y="1197459"/>
                </a:moveTo>
                <a:lnTo>
                  <a:pt x="3563664" y="1197459"/>
                </a:lnTo>
                <a:lnTo>
                  <a:pt x="3563664" y="1234709"/>
                </a:lnTo>
                <a:lnTo>
                  <a:pt x="3411112" y="1234709"/>
                </a:lnTo>
                <a:close/>
                <a:moveTo>
                  <a:pt x="3109002" y="1197459"/>
                </a:moveTo>
                <a:lnTo>
                  <a:pt x="3261564" y="1197459"/>
                </a:lnTo>
                <a:lnTo>
                  <a:pt x="3261564" y="1234709"/>
                </a:lnTo>
                <a:lnTo>
                  <a:pt x="3109002" y="1234709"/>
                </a:lnTo>
                <a:close/>
                <a:moveTo>
                  <a:pt x="2806889" y="1197459"/>
                </a:moveTo>
                <a:lnTo>
                  <a:pt x="2959441" y="1197459"/>
                </a:lnTo>
                <a:lnTo>
                  <a:pt x="2959441" y="1234709"/>
                </a:lnTo>
                <a:lnTo>
                  <a:pt x="2806889" y="1234709"/>
                </a:lnTo>
                <a:close/>
                <a:moveTo>
                  <a:pt x="2499285" y="1197459"/>
                </a:moveTo>
                <a:lnTo>
                  <a:pt x="2651837" y="1197459"/>
                </a:lnTo>
                <a:lnTo>
                  <a:pt x="2651837" y="1234709"/>
                </a:lnTo>
                <a:lnTo>
                  <a:pt x="2499285" y="1234709"/>
                </a:lnTo>
                <a:close/>
                <a:moveTo>
                  <a:pt x="2191680" y="1197459"/>
                </a:moveTo>
                <a:lnTo>
                  <a:pt x="2344242" y="1197459"/>
                </a:lnTo>
                <a:lnTo>
                  <a:pt x="2344242" y="1234709"/>
                </a:lnTo>
                <a:lnTo>
                  <a:pt x="2191680" y="1234709"/>
                </a:lnTo>
                <a:close/>
                <a:moveTo>
                  <a:pt x="1889570" y="1197459"/>
                </a:moveTo>
                <a:lnTo>
                  <a:pt x="2042122" y="1197459"/>
                </a:lnTo>
                <a:lnTo>
                  <a:pt x="2042122" y="1234709"/>
                </a:lnTo>
                <a:lnTo>
                  <a:pt x="1889570" y="1234709"/>
                </a:lnTo>
                <a:close/>
                <a:moveTo>
                  <a:pt x="1587457" y="1197459"/>
                </a:moveTo>
                <a:lnTo>
                  <a:pt x="1740009" y="1197459"/>
                </a:lnTo>
                <a:lnTo>
                  <a:pt x="1740009" y="1234709"/>
                </a:lnTo>
                <a:lnTo>
                  <a:pt x="1587457" y="1234709"/>
                </a:lnTo>
                <a:close/>
                <a:moveTo>
                  <a:pt x="1279853" y="1197459"/>
                </a:moveTo>
                <a:lnTo>
                  <a:pt x="1432415" y="1197459"/>
                </a:lnTo>
                <a:lnTo>
                  <a:pt x="1432415" y="1234709"/>
                </a:lnTo>
                <a:lnTo>
                  <a:pt x="1279853" y="1234709"/>
                </a:lnTo>
                <a:close/>
                <a:moveTo>
                  <a:pt x="977743" y="1197459"/>
                </a:moveTo>
                <a:lnTo>
                  <a:pt x="1130295" y="1197459"/>
                </a:lnTo>
                <a:lnTo>
                  <a:pt x="1130295" y="1234709"/>
                </a:lnTo>
                <a:lnTo>
                  <a:pt x="977743" y="1234709"/>
                </a:lnTo>
                <a:close/>
                <a:moveTo>
                  <a:pt x="670139" y="1197459"/>
                </a:moveTo>
                <a:lnTo>
                  <a:pt x="822701" y="1197459"/>
                </a:lnTo>
                <a:lnTo>
                  <a:pt x="822701" y="1234709"/>
                </a:lnTo>
                <a:lnTo>
                  <a:pt x="670139" y="1234709"/>
                </a:lnTo>
                <a:close/>
                <a:moveTo>
                  <a:pt x="368025" y="1197459"/>
                </a:moveTo>
                <a:lnTo>
                  <a:pt x="520577" y="1197459"/>
                </a:lnTo>
                <a:lnTo>
                  <a:pt x="520577" y="1234709"/>
                </a:lnTo>
                <a:lnTo>
                  <a:pt x="368025" y="1234709"/>
                </a:lnTo>
                <a:close/>
                <a:moveTo>
                  <a:pt x="4158631" y="1148025"/>
                </a:moveTo>
                <a:lnTo>
                  <a:pt x="4178859" y="1179528"/>
                </a:lnTo>
                <a:cubicBezTo>
                  <a:pt x="4132082" y="1207396"/>
                  <a:pt x="4078985" y="1224359"/>
                  <a:pt x="4024623" y="1229205"/>
                </a:cubicBezTo>
                <a:lnTo>
                  <a:pt x="4020830" y="1191644"/>
                </a:lnTo>
                <a:cubicBezTo>
                  <a:pt x="4070135" y="1186798"/>
                  <a:pt x="4116911" y="1173470"/>
                  <a:pt x="4158631" y="1148025"/>
                </a:cubicBezTo>
                <a:close/>
                <a:moveTo>
                  <a:pt x="110710" y="1082109"/>
                </a:moveTo>
                <a:cubicBezTo>
                  <a:pt x="140258" y="1117869"/>
                  <a:pt x="179656" y="1147464"/>
                  <a:pt x="223978" y="1165961"/>
                </a:cubicBezTo>
                <a:lnTo>
                  <a:pt x="207973" y="1201721"/>
                </a:lnTo>
                <a:cubicBezTo>
                  <a:pt x="159957" y="1179525"/>
                  <a:pt x="115635" y="1147464"/>
                  <a:pt x="82393" y="1106771"/>
                </a:cubicBezTo>
                <a:close/>
                <a:moveTo>
                  <a:pt x="4302526" y="917321"/>
                </a:moveTo>
                <a:lnTo>
                  <a:pt x="4338190" y="921012"/>
                </a:lnTo>
                <a:cubicBezTo>
                  <a:pt x="4334501" y="972690"/>
                  <a:pt x="4317284" y="1025598"/>
                  <a:pt x="4288999" y="1069893"/>
                </a:cubicBezTo>
                <a:lnTo>
                  <a:pt x="4257024" y="1050206"/>
                </a:lnTo>
                <a:cubicBezTo>
                  <a:pt x="4282850" y="1009602"/>
                  <a:pt x="4297607" y="964077"/>
                  <a:pt x="4302526" y="917321"/>
                </a:cubicBezTo>
                <a:close/>
                <a:moveTo>
                  <a:pt x="0" y="812954"/>
                </a:moveTo>
                <a:lnTo>
                  <a:pt x="39295" y="812954"/>
                </a:lnTo>
                <a:lnTo>
                  <a:pt x="39295" y="887545"/>
                </a:lnTo>
                <a:cubicBezTo>
                  <a:pt x="39295" y="912831"/>
                  <a:pt x="41830" y="938116"/>
                  <a:pt x="48168" y="962137"/>
                </a:cubicBezTo>
                <a:lnTo>
                  <a:pt x="11408" y="970987"/>
                </a:lnTo>
                <a:cubicBezTo>
                  <a:pt x="5071" y="944437"/>
                  <a:pt x="0" y="916623"/>
                  <a:pt x="0" y="887545"/>
                </a:cubicBezTo>
                <a:close/>
                <a:moveTo>
                  <a:pt x="4306462" y="615208"/>
                </a:moveTo>
                <a:lnTo>
                  <a:pt x="4343629" y="615208"/>
                </a:lnTo>
                <a:lnTo>
                  <a:pt x="4343629" y="767760"/>
                </a:lnTo>
                <a:lnTo>
                  <a:pt x="4306462" y="767760"/>
                </a:lnTo>
                <a:close/>
                <a:moveTo>
                  <a:pt x="0" y="505350"/>
                </a:moveTo>
                <a:lnTo>
                  <a:pt x="37248" y="505350"/>
                </a:lnTo>
                <a:lnTo>
                  <a:pt x="37248" y="657912"/>
                </a:lnTo>
                <a:lnTo>
                  <a:pt x="0" y="657912"/>
                </a:lnTo>
                <a:close/>
                <a:moveTo>
                  <a:pt x="4306462" y="307604"/>
                </a:moveTo>
                <a:lnTo>
                  <a:pt x="4343629" y="307604"/>
                </a:lnTo>
                <a:lnTo>
                  <a:pt x="4343629" y="460156"/>
                </a:lnTo>
                <a:lnTo>
                  <a:pt x="4306462" y="460156"/>
                </a:lnTo>
                <a:close/>
                <a:moveTo>
                  <a:pt x="0" y="203240"/>
                </a:moveTo>
                <a:lnTo>
                  <a:pt x="37248" y="203240"/>
                </a:lnTo>
                <a:lnTo>
                  <a:pt x="37248" y="355792"/>
                </a:lnTo>
                <a:lnTo>
                  <a:pt x="0" y="355792"/>
                </a:lnTo>
                <a:close/>
                <a:moveTo>
                  <a:pt x="4306462" y="0"/>
                </a:moveTo>
                <a:lnTo>
                  <a:pt x="4343629" y="0"/>
                </a:lnTo>
                <a:lnTo>
                  <a:pt x="4343629" y="152562"/>
                </a:lnTo>
                <a:lnTo>
                  <a:pt x="4306462" y="152562"/>
                </a:lnTo>
                <a:close/>
                <a:moveTo>
                  <a:pt x="0" y="0"/>
                </a:moveTo>
                <a:lnTo>
                  <a:pt x="37248" y="0"/>
                </a:lnTo>
                <a:lnTo>
                  <a:pt x="37248"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7" name="Freeform: Shape 119">
            <a:extLst>
              <a:ext uri="{FF2B5EF4-FFF2-40B4-BE49-F238E27FC236}">
                <a16:creationId xmlns:a16="http://schemas.microsoft.com/office/drawing/2014/main" id="{6CB74EBC-4731-0947-B6B4-FC83E45D63DB}"/>
              </a:ext>
            </a:extLst>
          </p:cNvPr>
          <p:cNvSpPr>
            <a:spLocks noChangeArrowheads="1"/>
          </p:cNvSpPr>
          <p:nvPr/>
        </p:nvSpPr>
        <p:spPr bwMode="auto">
          <a:xfrm>
            <a:off x="8238245" y="4491974"/>
            <a:ext cx="2171837" cy="617355"/>
          </a:xfrm>
          <a:custGeom>
            <a:avLst/>
            <a:gdLst>
              <a:gd name="connsiteX0" fmla="*/ 3718720 w 4343674"/>
              <a:gd name="connsiteY0" fmla="*/ 1197459 h 1234709"/>
              <a:gd name="connsiteX1" fmla="*/ 3871282 w 4343674"/>
              <a:gd name="connsiteY1" fmla="*/ 1197459 h 1234709"/>
              <a:gd name="connsiteX2" fmla="*/ 3871282 w 4343674"/>
              <a:gd name="connsiteY2" fmla="*/ 1234709 h 1234709"/>
              <a:gd name="connsiteX3" fmla="*/ 3718720 w 4343674"/>
              <a:gd name="connsiteY3" fmla="*/ 1234709 h 1234709"/>
              <a:gd name="connsiteX4" fmla="*/ 3411114 w 4343674"/>
              <a:gd name="connsiteY4" fmla="*/ 1197459 h 1234709"/>
              <a:gd name="connsiteX5" fmla="*/ 3563666 w 4343674"/>
              <a:gd name="connsiteY5" fmla="*/ 1197459 h 1234709"/>
              <a:gd name="connsiteX6" fmla="*/ 3563666 w 4343674"/>
              <a:gd name="connsiteY6" fmla="*/ 1234709 h 1234709"/>
              <a:gd name="connsiteX7" fmla="*/ 3411114 w 4343674"/>
              <a:gd name="connsiteY7" fmla="*/ 1234709 h 1234709"/>
              <a:gd name="connsiteX8" fmla="*/ 3109002 w 4343674"/>
              <a:gd name="connsiteY8" fmla="*/ 1197459 h 1234709"/>
              <a:gd name="connsiteX9" fmla="*/ 3261554 w 4343674"/>
              <a:gd name="connsiteY9" fmla="*/ 1197459 h 1234709"/>
              <a:gd name="connsiteX10" fmla="*/ 3261554 w 4343674"/>
              <a:gd name="connsiteY10" fmla="*/ 1234709 h 1234709"/>
              <a:gd name="connsiteX11" fmla="*/ 3109002 w 4343674"/>
              <a:gd name="connsiteY11" fmla="*/ 1234709 h 1234709"/>
              <a:gd name="connsiteX12" fmla="*/ 2801398 w 4343674"/>
              <a:gd name="connsiteY12" fmla="*/ 1197459 h 1234709"/>
              <a:gd name="connsiteX13" fmla="*/ 2953960 w 4343674"/>
              <a:gd name="connsiteY13" fmla="*/ 1197459 h 1234709"/>
              <a:gd name="connsiteX14" fmla="*/ 2953960 w 4343674"/>
              <a:gd name="connsiteY14" fmla="*/ 1234709 h 1234709"/>
              <a:gd name="connsiteX15" fmla="*/ 2801398 w 4343674"/>
              <a:gd name="connsiteY15" fmla="*/ 1234709 h 1234709"/>
              <a:gd name="connsiteX16" fmla="*/ 2499288 w 4343674"/>
              <a:gd name="connsiteY16" fmla="*/ 1197459 h 1234709"/>
              <a:gd name="connsiteX17" fmla="*/ 2651840 w 4343674"/>
              <a:gd name="connsiteY17" fmla="*/ 1197459 h 1234709"/>
              <a:gd name="connsiteX18" fmla="*/ 2651840 w 4343674"/>
              <a:gd name="connsiteY18" fmla="*/ 1234709 h 1234709"/>
              <a:gd name="connsiteX19" fmla="*/ 2499288 w 4343674"/>
              <a:gd name="connsiteY19" fmla="*/ 1234709 h 1234709"/>
              <a:gd name="connsiteX20" fmla="*/ 2191684 w 4343674"/>
              <a:gd name="connsiteY20" fmla="*/ 1197459 h 1234709"/>
              <a:gd name="connsiteX21" fmla="*/ 2344236 w 4343674"/>
              <a:gd name="connsiteY21" fmla="*/ 1197459 h 1234709"/>
              <a:gd name="connsiteX22" fmla="*/ 2344236 w 4343674"/>
              <a:gd name="connsiteY22" fmla="*/ 1234709 h 1234709"/>
              <a:gd name="connsiteX23" fmla="*/ 2191684 w 4343674"/>
              <a:gd name="connsiteY23" fmla="*/ 1234709 h 1234709"/>
              <a:gd name="connsiteX24" fmla="*/ 1889570 w 4343674"/>
              <a:gd name="connsiteY24" fmla="*/ 1197459 h 1234709"/>
              <a:gd name="connsiteX25" fmla="*/ 2042132 w 4343674"/>
              <a:gd name="connsiteY25" fmla="*/ 1197459 h 1234709"/>
              <a:gd name="connsiteX26" fmla="*/ 2042132 w 4343674"/>
              <a:gd name="connsiteY26" fmla="*/ 1234709 h 1234709"/>
              <a:gd name="connsiteX27" fmla="*/ 1889570 w 4343674"/>
              <a:gd name="connsiteY27" fmla="*/ 1234709 h 1234709"/>
              <a:gd name="connsiteX28" fmla="*/ 1587462 w 4343674"/>
              <a:gd name="connsiteY28" fmla="*/ 1197459 h 1234709"/>
              <a:gd name="connsiteX29" fmla="*/ 1740012 w 4343674"/>
              <a:gd name="connsiteY29" fmla="*/ 1197459 h 1234709"/>
              <a:gd name="connsiteX30" fmla="*/ 1740012 w 4343674"/>
              <a:gd name="connsiteY30" fmla="*/ 1234709 h 1234709"/>
              <a:gd name="connsiteX31" fmla="*/ 1587462 w 4343674"/>
              <a:gd name="connsiteY31" fmla="*/ 1234709 h 1234709"/>
              <a:gd name="connsiteX32" fmla="*/ 1279856 w 4343674"/>
              <a:gd name="connsiteY32" fmla="*/ 1197459 h 1234709"/>
              <a:gd name="connsiteX33" fmla="*/ 1432418 w 4343674"/>
              <a:gd name="connsiteY33" fmla="*/ 1197459 h 1234709"/>
              <a:gd name="connsiteX34" fmla="*/ 1432418 w 4343674"/>
              <a:gd name="connsiteY34" fmla="*/ 1234709 h 1234709"/>
              <a:gd name="connsiteX35" fmla="*/ 1279856 w 4343674"/>
              <a:gd name="connsiteY35" fmla="*/ 1234709 h 1234709"/>
              <a:gd name="connsiteX36" fmla="*/ 977742 w 4343674"/>
              <a:gd name="connsiteY36" fmla="*/ 1197459 h 1234709"/>
              <a:gd name="connsiteX37" fmla="*/ 1130294 w 4343674"/>
              <a:gd name="connsiteY37" fmla="*/ 1197459 h 1234709"/>
              <a:gd name="connsiteX38" fmla="*/ 1130294 w 4343674"/>
              <a:gd name="connsiteY38" fmla="*/ 1234709 h 1234709"/>
              <a:gd name="connsiteX39" fmla="*/ 977742 w 4343674"/>
              <a:gd name="connsiteY39" fmla="*/ 1234709 h 1234709"/>
              <a:gd name="connsiteX40" fmla="*/ 670138 w 4343674"/>
              <a:gd name="connsiteY40" fmla="*/ 1197459 h 1234709"/>
              <a:gd name="connsiteX41" fmla="*/ 822690 w 4343674"/>
              <a:gd name="connsiteY41" fmla="*/ 1197459 h 1234709"/>
              <a:gd name="connsiteX42" fmla="*/ 822690 w 4343674"/>
              <a:gd name="connsiteY42" fmla="*/ 1234709 h 1234709"/>
              <a:gd name="connsiteX43" fmla="*/ 670138 w 4343674"/>
              <a:gd name="connsiteY43" fmla="*/ 1234709 h 1234709"/>
              <a:gd name="connsiteX44" fmla="*/ 362534 w 4343674"/>
              <a:gd name="connsiteY44" fmla="*/ 1197459 h 1234709"/>
              <a:gd name="connsiteX45" fmla="*/ 515096 w 4343674"/>
              <a:gd name="connsiteY45" fmla="*/ 1197459 h 1234709"/>
              <a:gd name="connsiteX46" fmla="*/ 515096 w 4343674"/>
              <a:gd name="connsiteY46" fmla="*/ 1234709 h 1234709"/>
              <a:gd name="connsiteX47" fmla="*/ 362534 w 4343674"/>
              <a:gd name="connsiteY47" fmla="*/ 1234709 h 1234709"/>
              <a:gd name="connsiteX48" fmla="*/ 4158634 w 4343674"/>
              <a:gd name="connsiteY48" fmla="*/ 1148025 h 1234709"/>
              <a:gd name="connsiteX49" fmla="*/ 4178862 w 4343674"/>
              <a:gd name="connsiteY49" fmla="*/ 1179528 h 1234709"/>
              <a:gd name="connsiteX50" fmla="*/ 4024622 w 4343674"/>
              <a:gd name="connsiteY50" fmla="*/ 1229205 h 1234709"/>
              <a:gd name="connsiteX51" fmla="*/ 4020830 w 4343674"/>
              <a:gd name="connsiteY51" fmla="*/ 1191644 h 1234709"/>
              <a:gd name="connsiteX52" fmla="*/ 4158634 w 4343674"/>
              <a:gd name="connsiteY52" fmla="*/ 1148025 h 1234709"/>
              <a:gd name="connsiteX53" fmla="*/ 111944 w 4343674"/>
              <a:gd name="connsiteY53" fmla="*/ 1082109 h 1234709"/>
              <a:gd name="connsiteX54" fmla="*/ 223981 w 4343674"/>
              <a:gd name="connsiteY54" fmla="*/ 1166825 h 1234709"/>
              <a:gd name="connsiteX55" fmla="*/ 209207 w 4343674"/>
              <a:gd name="connsiteY55" fmla="*/ 1201708 h 1234709"/>
              <a:gd name="connsiteX56" fmla="*/ 82396 w 4343674"/>
              <a:gd name="connsiteY56" fmla="*/ 1107025 h 1234709"/>
              <a:gd name="connsiteX57" fmla="*/ 4300646 w 4343674"/>
              <a:gd name="connsiteY57" fmla="*/ 917321 h 1234709"/>
              <a:gd name="connsiteX58" fmla="*/ 4338208 w 4343674"/>
              <a:gd name="connsiteY58" fmla="*/ 921012 h 1234709"/>
              <a:gd name="connsiteX59" fmla="*/ 4288530 w 4343674"/>
              <a:gd name="connsiteY59" fmla="*/ 1069893 h 1234709"/>
              <a:gd name="connsiteX60" fmla="*/ 4257026 w 4343674"/>
              <a:gd name="connsiteY60" fmla="*/ 1050206 h 1234709"/>
              <a:gd name="connsiteX61" fmla="*/ 4300646 w 4343674"/>
              <a:gd name="connsiteY61" fmla="*/ 917321 h 1234709"/>
              <a:gd name="connsiteX62" fmla="*/ 0 w 4343674"/>
              <a:gd name="connsiteY62" fmla="*/ 812954 h 1234709"/>
              <a:gd name="connsiteX63" fmla="*/ 39297 w 4343674"/>
              <a:gd name="connsiteY63" fmla="*/ 812954 h 1234709"/>
              <a:gd name="connsiteX64" fmla="*/ 39297 w 4343674"/>
              <a:gd name="connsiteY64" fmla="*/ 887545 h 1234709"/>
              <a:gd name="connsiteX65" fmla="*/ 48170 w 4343674"/>
              <a:gd name="connsiteY65" fmla="*/ 962137 h 1234709"/>
              <a:gd name="connsiteX66" fmla="*/ 10141 w 4343674"/>
              <a:gd name="connsiteY66" fmla="*/ 970987 h 1234709"/>
              <a:gd name="connsiteX67" fmla="*/ 0 w 4343674"/>
              <a:gd name="connsiteY67" fmla="*/ 887545 h 1234709"/>
              <a:gd name="connsiteX68" fmla="*/ 4306462 w 4343674"/>
              <a:gd name="connsiteY68" fmla="*/ 615208 h 1234709"/>
              <a:gd name="connsiteX69" fmla="*/ 4343674 w 4343674"/>
              <a:gd name="connsiteY69" fmla="*/ 615208 h 1234709"/>
              <a:gd name="connsiteX70" fmla="*/ 4343674 w 4343674"/>
              <a:gd name="connsiteY70" fmla="*/ 767760 h 1234709"/>
              <a:gd name="connsiteX71" fmla="*/ 4306462 w 4343674"/>
              <a:gd name="connsiteY71" fmla="*/ 767760 h 1234709"/>
              <a:gd name="connsiteX72" fmla="*/ 0 w 4343674"/>
              <a:gd name="connsiteY72" fmla="*/ 505350 h 1234709"/>
              <a:gd name="connsiteX73" fmla="*/ 37250 w 4343674"/>
              <a:gd name="connsiteY73" fmla="*/ 505350 h 1234709"/>
              <a:gd name="connsiteX74" fmla="*/ 37250 w 4343674"/>
              <a:gd name="connsiteY74" fmla="*/ 657912 h 1234709"/>
              <a:gd name="connsiteX75" fmla="*/ 0 w 4343674"/>
              <a:gd name="connsiteY75" fmla="*/ 657912 h 1234709"/>
              <a:gd name="connsiteX76" fmla="*/ 4306462 w 4343674"/>
              <a:gd name="connsiteY76" fmla="*/ 307604 h 1234709"/>
              <a:gd name="connsiteX77" fmla="*/ 4343674 w 4343674"/>
              <a:gd name="connsiteY77" fmla="*/ 307604 h 1234709"/>
              <a:gd name="connsiteX78" fmla="*/ 4343674 w 4343674"/>
              <a:gd name="connsiteY78" fmla="*/ 460156 h 1234709"/>
              <a:gd name="connsiteX79" fmla="*/ 4306462 w 4343674"/>
              <a:gd name="connsiteY79" fmla="*/ 460156 h 1234709"/>
              <a:gd name="connsiteX80" fmla="*/ 0 w 4343674"/>
              <a:gd name="connsiteY80" fmla="*/ 203240 h 1234709"/>
              <a:gd name="connsiteX81" fmla="*/ 37250 w 4343674"/>
              <a:gd name="connsiteY81" fmla="*/ 203240 h 1234709"/>
              <a:gd name="connsiteX82" fmla="*/ 37250 w 4343674"/>
              <a:gd name="connsiteY82" fmla="*/ 355792 h 1234709"/>
              <a:gd name="connsiteX83" fmla="*/ 0 w 4343674"/>
              <a:gd name="connsiteY83" fmla="*/ 355792 h 1234709"/>
              <a:gd name="connsiteX84" fmla="*/ 4306462 w 4343674"/>
              <a:gd name="connsiteY84" fmla="*/ 0 h 1234709"/>
              <a:gd name="connsiteX85" fmla="*/ 4343674 w 4343674"/>
              <a:gd name="connsiteY85" fmla="*/ 0 h 1234709"/>
              <a:gd name="connsiteX86" fmla="*/ 4343674 w 4343674"/>
              <a:gd name="connsiteY86" fmla="*/ 152562 h 1234709"/>
              <a:gd name="connsiteX87" fmla="*/ 4306462 w 4343674"/>
              <a:gd name="connsiteY87" fmla="*/ 152562 h 1234709"/>
              <a:gd name="connsiteX88" fmla="*/ 0 w 4343674"/>
              <a:gd name="connsiteY88" fmla="*/ 0 h 1234709"/>
              <a:gd name="connsiteX89" fmla="*/ 37250 w 4343674"/>
              <a:gd name="connsiteY89" fmla="*/ 0 h 1234709"/>
              <a:gd name="connsiteX90" fmla="*/ 37250 w 4343674"/>
              <a:gd name="connsiteY90" fmla="*/ 48137 h 1234709"/>
              <a:gd name="connsiteX91" fmla="*/ 0 w 4343674"/>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74" h="1234709">
                <a:moveTo>
                  <a:pt x="3718720" y="1197459"/>
                </a:moveTo>
                <a:lnTo>
                  <a:pt x="3871282" y="1197459"/>
                </a:lnTo>
                <a:lnTo>
                  <a:pt x="3871282" y="1234709"/>
                </a:lnTo>
                <a:lnTo>
                  <a:pt x="3718720" y="1234709"/>
                </a:lnTo>
                <a:close/>
                <a:moveTo>
                  <a:pt x="3411114" y="1197459"/>
                </a:moveTo>
                <a:lnTo>
                  <a:pt x="3563666" y="1197459"/>
                </a:lnTo>
                <a:lnTo>
                  <a:pt x="3563666" y="1234709"/>
                </a:lnTo>
                <a:lnTo>
                  <a:pt x="3411114" y="1234709"/>
                </a:lnTo>
                <a:close/>
                <a:moveTo>
                  <a:pt x="3109002" y="1197459"/>
                </a:moveTo>
                <a:lnTo>
                  <a:pt x="3261554" y="1197459"/>
                </a:lnTo>
                <a:lnTo>
                  <a:pt x="3261554" y="1234709"/>
                </a:lnTo>
                <a:lnTo>
                  <a:pt x="3109002" y="1234709"/>
                </a:lnTo>
                <a:close/>
                <a:moveTo>
                  <a:pt x="2801398" y="1197459"/>
                </a:moveTo>
                <a:lnTo>
                  <a:pt x="2953960" y="1197459"/>
                </a:lnTo>
                <a:lnTo>
                  <a:pt x="2953960" y="1234709"/>
                </a:lnTo>
                <a:lnTo>
                  <a:pt x="2801398" y="1234709"/>
                </a:lnTo>
                <a:close/>
                <a:moveTo>
                  <a:pt x="2499288" y="1197459"/>
                </a:moveTo>
                <a:lnTo>
                  <a:pt x="2651840" y="1197459"/>
                </a:lnTo>
                <a:lnTo>
                  <a:pt x="2651840" y="1234709"/>
                </a:lnTo>
                <a:lnTo>
                  <a:pt x="2499288" y="1234709"/>
                </a:lnTo>
                <a:close/>
                <a:moveTo>
                  <a:pt x="2191684" y="1197459"/>
                </a:moveTo>
                <a:lnTo>
                  <a:pt x="2344236" y="1197459"/>
                </a:lnTo>
                <a:lnTo>
                  <a:pt x="2344236" y="1234709"/>
                </a:lnTo>
                <a:lnTo>
                  <a:pt x="2191684" y="1234709"/>
                </a:lnTo>
                <a:close/>
                <a:moveTo>
                  <a:pt x="1889570" y="1197459"/>
                </a:moveTo>
                <a:lnTo>
                  <a:pt x="2042132" y="1197459"/>
                </a:lnTo>
                <a:lnTo>
                  <a:pt x="2042132" y="1234709"/>
                </a:lnTo>
                <a:lnTo>
                  <a:pt x="1889570" y="1234709"/>
                </a:lnTo>
                <a:close/>
                <a:moveTo>
                  <a:pt x="1587462" y="1197459"/>
                </a:moveTo>
                <a:lnTo>
                  <a:pt x="1740012" y="1197459"/>
                </a:lnTo>
                <a:lnTo>
                  <a:pt x="1740012" y="1234709"/>
                </a:lnTo>
                <a:lnTo>
                  <a:pt x="1587462" y="1234709"/>
                </a:lnTo>
                <a:close/>
                <a:moveTo>
                  <a:pt x="1279856" y="1197459"/>
                </a:moveTo>
                <a:lnTo>
                  <a:pt x="1432418" y="1197459"/>
                </a:lnTo>
                <a:lnTo>
                  <a:pt x="1432418" y="1234709"/>
                </a:lnTo>
                <a:lnTo>
                  <a:pt x="1279856" y="1234709"/>
                </a:lnTo>
                <a:close/>
                <a:moveTo>
                  <a:pt x="977742" y="1197459"/>
                </a:moveTo>
                <a:lnTo>
                  <a:pt x="1130294" y="1197459"/>
                </a:lnTo>
                <a:lnTo>
                  <a:pt x="1130294" y="1234709"/>
                </a:lnTo>
                <a:lnTo>
                  <a:pt x="977742" y="1234709"/>
                </a:lnTo>
                <a:close/>
                <a:moveTo>
                  <a:pt x="670138" y="1197459"/>
                </a:moveTo>
                <a:lnTo>
                  <a:pt x="822690" y="1197459"/>
                </a:lnTo>
                <a:lnTo>
                  <a:pt x="822690" y="1234709"/>
                </a:lnTo>
                <a:lnTo>
                  <a:pt x="670138" y="1234709"/>
                </a:lnTo>
                <a:close/>
                <a:moveTo>
                  <a:pt x="362534" y="1197459"/>
                </a:moveTo>
                <a:lnTo>
                  <a:pt x="515096" y="1197459"/>
                </a:lnTo>
                <a:lnTo>
                  <a:pt x="515096" y="1234709"/>
                </a:lnTo>
                <a:lnTo>
                  <a:pt x="362534" y="1234709"/>
                </a:lnTo>
                <a:close/>
                <a:moveTo>
                  <a:pt x="4158634" y="1148025"/>
                </a:moveTo>
                <a:lnTo>
                  <a:pt x="4178862" y="1179528"/>
                </a:lnTo>
                <a:cubicBezTo>
                  <a:pt x="4132086" y="1207396"/>
                  <a:pt x="4078986" y="1224359"/>
                  <a:pt x="4024622" y="1229205"/>
                </a:cubicBezTo>
                <a:lnTo>
                  <a:pt x="4020830" y="1191644"/>
                </a:lnTo>
                <a:cubicBezTo>
                  <a:pt x="4068872" y="1186798"/>
                  <a:pt x="4116914" y="1172258"/>
                  <a:pt x="4158634" y="1148025"/>
                </a:cubicBezTo>
                <a:close/>
                <a:moveTo>
                  <a:pt x="111944" y="1082109"/>
                </a:moveTo>
                <a:cubicBezTo>
                  <a:pt x="141492" y="1118238"/>
                  <a:pt x="180890" y="1148138"/>
                  <a:pt x="223981" y="1166825"/>
                </a:cubicBezTo>
                <a:lnTo>
                  <a:pt x="209207" y="1201708"/>
                </a:lnTo>
                <a:cubicBezTo>
                  <a:pt x="159960" y="1180529"/>
                  <a:pt x="116869" y="1148138"/>
                  <a:pt x="82396" y="1107025"/>
                </a:cubicBezTo>
                <a:close/>
                <a:moveTo>
                  <a:pt x="4300646" y="917321"/>
                </a:moveTo>
                <a:lnTo>
                  <a:pt x="4338208" y="921012"/>
                </a:lnTo>
                <a:cubicBezTo>
                  <a:pt x="4333360" y="972690"/>
                  <a:pt x="4316398" y="1025598"/>
                  <a:pt x="4288530" y="1069893"/>
                </a:cubicBezTo>
                <a:lnTo>
                  <a:pt x="4257026" y="1050206"/>
                </a:lnTo>
                <a:cubicBezTo>
                  <a:pt x="4281260" y="1010833"/>
                  <a:pt x="4297012" y="964077"/>
                  <a:pt x="4300646" y="917321"/>
                </a:cubicBezTo>
                <a:close/>
                <a:moveTo>
                  <a:pt x="0" y="812954"/>
                </a:moveTo>
                <a:lnTo>
                  <a:pt x="39297" y="812954"/>
                </a:lnTo>
                <a:lnTo>
                  <a:pt x="39297" y="887545"/>
                </a:lnTo>
                <a:cubicBezTo>
                  <a:pt x="39297" y="912831"/>
                  <a:pt x="41832" y="938116"/>
                  <a:pt x="48170" y="962137"/>
                </a:cubicBezTo>
                <a:lnTo>
                  <a:pt x="10141" y="970987"/>
                </a:lnTo>
                <a:cubicBezTo>
                  <a:pt x="3803" y="944437"/>
                  <a:pt x="0" y="916623"/>
                  <a:pt x="0" y="887545"/>
                </a:cubicBezTo>
                <a:close/>
                <a:moveTo>
                  <a:pt x="4306462" y="615208"/>
                </a:moveTo>
                <a:lnTo>
                  <a:pt x="4343674" y="615208"/>
                </a:lnTo>
                <a:lnTo>
                  <a:pt x="4343674" y="767760"/>
                </a:lnTo>
                <a:lnTo>
                  <a:pt x="4306462" y="767760"/>
                </a:lnTo>
                <a:close/>
                <a:moveTo>
                  <a:pt x="0" y="505350"/>
                </a:moveTo>
                <a:lnTo>
                  <a:pt x="37250" y="505350"/>
                </a:lnTo>
                <a:lnTo>
                  <a:pt x="37250" y="657912"/>
                </a:lnTo>
                <a:lnTo>
                  <a:pt x="0" y="657912"/>
                </a:lnTo>
                <a:close/>
                <a:moveTo>
                  <a:pt x="4306462" y="307604"/>
                </a:moveTo>
                <a:lnTo>
                  <a:pt x="4343674" y="307604"/>
                </a:lnTo>
                <a:lnTo>
                  <a:pt x="4343674" y="460156"/>
                </a:lnTo>
                <a:lnTo>
                  <a:pt x="4306462" y="460156"/>
                </a:lnTo>
                <a:close/>
                <a:moveTo>
                  <a:pt x="0" y="203240"/>
                </a:moveTo>
                <a:lnTo>
                  <a:pt x="37250" y="203240"/>
                </a:lnTo>
                <a:lnTo>
                  <a:pt x="37250" y="355792"/>
                </a:lnTo>
                <a:lnTo>
                  <a:pt x="0" y="355792"/>
                </a:lnTo>
                <a:close/>
                <a:moveTo>
                  <a:pt x="4306462" y="0"/>
                </a:moveTo>
                <a:lnTo>
                  <a:pt x="4343674" y="0"/>
                </a:lnTo>
                <a:lnTo>
                  <a:pt x="4343674" y="152562"/>
                </a:lnTo>
                <a:lnTo>
                  <a:pt x="4306462" y="152562"/>
                </a:lnTo>
                <a:close/>
                <a:moveTo>
                  <a:pt x="0" y="0"/>
                </a:moveTo>
                <a:lnTo>
                  <a:pt x="37250" y="0"/>
                </a:lnTo>
                <a:lnTo>
                  <a:pt x="37250" y="48137"/>
                </a:lnTo>
                <a:lnTo>
                  <a:pt x="0" y="48137"/>
                </a:lnTo>
                <a:close/>
              </a:path>
            </a:pathLst>
          </a:custGeom>
          <a:solidFill>
            <a:schemeClr val="accent6"/>
          </a:solidFill>
          <a:ln>
            <a:noFill/>
          </a:ln>
          <a:effectLst/>
        </p:spPr>
        <p:txBody>
          <a:bodyPr wrap="square" anchor="ctr">
            <a:noAutofit/>
          </a:bodyPr>
          <a:lstStyle/>
          <a:p>
            <a:endParaRPr lang="en-US" sz="900"/>
          </a:p>
        </p:txBody>
      </p:sp>
      <p:sp>
        <p:nvSpPr>
          <p:cNvPr id="8" name="Freeform 7">
            <a:extLst>
              <a:ext uri="{FF2B5EF4-FFF2-40B4-BE49-F238E27FC236}">
                <a16:creationId xmlns:a16="http://schemas.microsoft.com/office/drawing/2014/main" id="{3E826A7C-CA7B-7A49-9970-3057A22C78A4}"/>
              </a:ext>
            </a:extLst>
          </p:cNvPr>
          <p:cNvSpPr>
            <a:spLocks noChangeArrowheads="1"/>
          </p:cNvSpPr>
          <p:nvPr/>
        </p:nvSpPr>
        <p:spPr bwMode="auto">
          <a:xfrm>
            <a:off x="1781300" y="4491974"/>
            <a:ext cx="19225" cy="606970"/>
          </a:xfrm>
          <a:custGeom>
            <a:avLst/>
            <a:gdLst>
              <a:gd name="T0" fmla="*/ 31 w 32"/>
              <a:gd name="T1" fmla="*/ 974 h 975"/>
              <a:gd name="T2" fmla="*/ 0 w 32"/>
              <a:gd name="T3" fmla="*/ 974 h 975"/>
              <a:gd name="T4" fmla="*/ 0 w 32"/>
              <a:gd name="T5" fmla="*/ 0 h 975"/>
              <a:gd name="T6" fmla="*/ 31 w 32"/>
              <a:gd name="T7" fmla="*/ 0 h 975"/>
              <a:gd name="T8" fmla="*/ 31 w 32"/>
              <a:gd name="T9" fmla="*/ 974 h 975"/>
            </a:gdLst>
            <a:ahLst/>
            <a:cxnLst>
              <a:cxn ang="0">
                <a:pos x="T0" y="T1"/>
              </a:cxn>
              <a:cxn ang="0">
                <a:pos x="T2" y="T3"/>
              </a:cxn>
              <a:cxn ang="0">
                <a:pos x="T4" y="T5"/>
              </a:cxn>
              <a:cxn ang="0">
                <a:pos x="T6" y="T7"/>
              </a:cxn>
              <a:cxn ang="0">
                <a:pos x="T8" y="T9"/>
              </a:cxn>
            </a:cxnLst>
            <a:rect l="0" t="0" r="r" b="b"/>
            <a:pathLst>
              <a:path w="32" h="975">
                <a:moveTo>
                  <a:pt x="31" y="974"/>
                </a:moveTo>
                <a:lnTo>
                  <a:pt x="0" y="974"/>
                </a:lnTo>
                <a:lnTo>
                  <a:pt x="0" y="0"/>
                </a:lnTo>
                <a:lnTo>
                  <a:pt x="31" y="0"/>
                </a:lnTo>
                <a:lnTo>
                  <a:pt x="31" y="974"/>
                </a:lnTo>
              </a:path>
            </a:pathLst>
          </a:custGeom>
          <a:solidFill>
            <a:schemeClr val="accent6"/>
          </a:solidFill>
          <a:ln>
            <a:noFill/>
          </a:ln>
          <a:effectLst/>
        </p:spPr>
        <p:txBody>
          <a:bodyPr wrap="none" anchor="ctr"/>
          <a:lstStyle/>
          <a:p>
            <a:endParaRPr lang="en-US" sz="900"/>
          </a:p>
        </p:txBody>
      </p:sp>
      <p:sp>
        <p:nvSpPr>
          <p:cNvPr id="9" name="Freeform 8">
            <a:extLst>
              <a:ext uri="{FF2B5EF4-FFF2-40B4-BE49-F238E27FC236}">
                <a16:creationId xmlns:a16="http://schemas.microsoft.com/office/drawing/2014/main" id="{69D8A1A4-3F57-7F4D-A992-AA6A21759AB4}"/>
              </a:ext>
            </a:extLst>
          </p:cNvPr>
          <p:cNvSpPr>
            <a:spLocks noChangeArrowheads="1"/>
          </p:cNvSpPr>
          <p:nvPr/>
        </p:nvSpPr>
        <p:spPr bwMode="auto">
          <a:xfrm>
            <a:off x="1682427" y="4989085"/>
            <a:ext cx="219718" cy="219718"/>
          </a:xfrm>
          <a:custGeom>
            <a:avLst/>
            <a:gdLst>
              <a:gd name="T0" fmla="*/ 353 w 354"/>
              <a:gd name="T1" fmla="*/ 177 h 354"/>
              <a:gd name="T2" fmla="*/ 353 w 354"/>
              <a:gd name="T3" fmla="*/ 177 h 354"/>
              <a:gd name="T4" fmla="*/ 176 w 354"/>
              <a:gd name="T5" fmla="*/ 353 h 354"/>
              <a:gd name="T6" fmla="*/ 176 w 354"/>
              <a:gd name="T7" fmla="*/ 353 h 354"/>
              <a:gd name="T8" fmla="*/ 0 w 354"/>
              <a:gd name="T9" fmla="*/ 177 h 354"/>
              <a:gd name="T10" fmla="*/ 0 w 354"/>
              <a:gd name="T11" fmla="*/ 177 h 354"/>
              <a:gd name="T12" fmla="*/ 176 w 354"/>
              <a:gd name="T13" fmla="*/ 0 h 354"/>
              <a:gd name="T14" fmla="*/ 176 w 354"/>
              <a:gd name="T15" fmla="*/ 0 h 354"/>
              <a:gd name="T16" fmla="*/ 353 w 354"/>
              <a:gd name="T17"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4">
                <a:moveTo>
                  <a:pt x="353" y="177"/>
                </a:moveTo>
                <a:lnTo>
                  <a:pt x="353" y="177"/>
                </a:lnTo>
                <a:cubicBezTo>
                  <a:pt x="353" y="274"/>
                  <a:pt x="274" y="353"/>
                  <a:pt x="176" y="353"/>
                </a:cubicBezTo>
                <a:lnTo>
                  <a:pt x="176" y="353"/>
                </a:lnTo>
                <a:cubicBezTo>
                  <a:pt x="79" y="353"/>
                  <a:pt x="0" y="274"/>
                  <a:pt x="0" y="177"/>
                </a:cubicBezTo>
                <a:lnTo>
                  <a:pt x="0" y="177"/>
                </a:lnTo>
                <a:cubicBezTo>
                  <a:pt x="0" y="79"/>
                  <a:pt x="79" y="0"/>
                  <a:pt x="176" y="0"/>
                </a:cubicBezTo>
                <a:lnTo>
                  <a:pt x="176" y="0"/>
                </a:lnTo>
                <a:cubicBezTo>
                  <a:pt x="274" y="0"/>
                  <a:pt x="353" y="79"/>
                  <a:pt x="353" y="177"/>
                </a:cubicBezTo>
              </a:path>
            </a:pathLst>
          </a:custGeom>
          <a:solidFill>
            <a:schemeClr val="accent6"/>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39B06D54-E94B-2842-8E47-F43D255E8481}"/>
              </a:ext>
            </a:extLst>
          </p:cNvPr>
          <p:cNvSpPr>
            <a:spLocks noChangeArrowheads="1"/>
          </p:cNvSpPr>
          <p:nvPr/>
        </p:nvSpPr>
        <p:spPr bwMode="auto">
          <a:xfrm>
            <a:off x="10391476" y="1761985"/>
            <a:ext cx="19226" cy="606970"/>
          </a:xfrm>
          <a:custGeom>
            <a:avLst/>
            <a:gdLst>
              <a:gd name="T0" fmla="*/ 30 w 31"/>
              <a:gd name="T1" fmla="*/ 973 h 974"/>
              <a:gd name="T2" fmla="*/ 0 w 31"/>
              <a:gd name="T3" fmla="*/ 973 h 974"/>
              <a:gd name="T4" fmla="*/ 0 w 31"/>
              <a:gd name="T5" fmla="*/ 0 h 974"/>
              <a:gd name="T6" fmla="*/ 30 w 31"/>
              <a:gd name="T7" fmla="*/ 0 h 974"/>
              <a:gd name="T8" fmla="*/ 30 w 31"/>
              <a:gd name="T9" fmla="*/ 973 h 974"/>
            </a:gdLst>
            <a:ahLst/>
            <a:cxnLst>
              <a:cxn ang="0">
                <a:pos x="T0" y="T1"/>
              </a:cxn>
              <a:cxn ang="0">
                <a:pos x="T2" y="T3"/>
              </a:cxn>
              <a:cxn ang="0">
                <a:pos x="T4" y="T5"/>
              </a:cxn>
              <a:cxn ang="0">
                <a:pos x="T6" y="T7"/>
              </a:cxn>
              <a:cxn ang="0">
                <a:pos x="T8" y="T9"/>
              </a:cxn>
            </a:cxnLst>
            <a:rect l="0" t="0" r="r" b="b"/>
            <a:pathLst>
              <a:path w="31" h="974">
                <a:moveTo>
                  <a:pt x="30" y="973"/>
                </a:moveTo>
                <a:lnTo>
                  <a:pt x="0" y="973"/>
                </a:lnTo>
                <a:lnTo>
                  <a:pt x="0" y="0"/>
                </a:lnTo>
                <a:lnTo>
                  <a:pt x="30" y="0"/>
                </a:lnTo>
                <a:lnTo>
                  <a:pt x="30" y="973"/>
                </a:lnTo>
              </a:path>
            </a:pathLst>
          </a:custGeom>
          <a:solidFill>
            <a:schemeClr val="accent6"/>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6E3F0F09-BAFC-9F45-B78D-2C983FEE6DEC}"/>
              </a:ext>
            </a:extLst>
          </p:cNvPr>
          <p:cNvSpPr>
            <a:spLocks noChangeArrowheads="1"/>
          </p:cNvSpPr>
          <p:nvPr/>
        </p:nvSpPr>
        <p:spPr bwMode="auto">
          <a:xfrm>
            <a:off x="10289857" y="1652126"/>
            <a:ext cx="219718" cy="222465"/>
          </a:xfrm>
          <a:custGeom>
            <a:avLst/>
            <a:gdLst>
              <a:gd name="T0" fmla="*/ 0 w 354"/>
              <a:gd name="T1" fmla="*/ 177 h 355"/>
              <a:gd name="T2" fmla="*/ 0 w 354"/>
              <a:gd name="T3" fmla="*/ 177 h 355"/>
              <a:gd name="T4" fmla="*/ 176 w 354"/>
              <a:gd name="T5" fmla="*/ 0 h 355"/>
              <a:gd name="T6" fmla="*/ 176 w 354"/>
              <a:gd name="T7" fmla="*/ 0 h 355"/>
              <a:gd name="T8" fmla="*/ 353 w 354"/>
              <a:gd name="T9" fmla="*/ 177 h 355"/>
              <a:gd name="T10" fmla="*/ 353 w 354"/>
              <a:gd name="T11" fmla="*/ 177 h 355"/>
              <a:gd name="T12" fmla="*/ 176 w 354"/>
              <a:gd name="T13" fmla="*/ 354 h 355"/>
              <a:gd name="T14" fmla="*/ 176 w 354"/>
              <a:gd name="T15" fmla="*/ 354 h 355"/>
              <a:gd name="T16" fmla="*/ 0 w 354"/>
              <a:gd name="T17" fmla="*/ 17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5">
                <a:moveTo>
                  <a:pt x="0" y="177"/>
                </a:moveTo>
                <a:lnTo>
                  <a:pt x="0" y="177"/>
                </a:lnTo>
                <a:cubicBezTo>
                  <a:pt x="0" y="79"/>
                  <a:pt x="79" y="0"/>
                  <a:pt x="176" y="0"/>
                </a:cubicBezTo>
                <a:lnTo>
                  <a:pt x="176" y="0"/>
                </a:lnTo>
                <a:cubicBezTo>
                  <a:pt x="274" y="0"/>
                  <a:pt x="353" y="79"/>
                  <a:pt x="353" y="177"/>
                </a:cubicBezTo>
                <a:lnTo>
                  <a:pt x="353" y="177"/>
                </a:lnTo>
                <a:cubicBezTo>
                  <a:pt x="353" y="274"/>
                  <a:pt x="274" y="354"/>
                  <a:pt x="176" y="354"/>
                </a:cubicBezTo>
                <a:lnTo>
                  <a:pt x="176" y="354"/>
                </a:lnTo>
                <a:cubicBezTo>
                  <a:pt x="79" y="354"/>
                  <a:pt x="0" y="274"/>
                  <a:pt x="0" y="177"/>
                </a:cubicBezTo>
              </a:path>
            </a:pathLst>
          </a:custGeom>
          <a:solidFill>
            <a:schemeClr val="accent6"/>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BDF3B342-F625-A94D-8F9B-50885367366F}"/>
              </a:ext>
            </a:extLst>
          </p:cNvPr>
          <p:cNvSpPr>
            <a:spLocks noChangeArrowheads="1"/>
          </p:cNvSpPr>
          <p:nvPr/>
        </p:nvSpPr>
        <p:spPr bwMode="auto">
          <a:xfrm>
            <a:off x="9529085" y="2368955"/>
            <a:ext cx="1741261" cy="2125766"/>
          </a:xfrm>
          <a:custGeom>
            <a:avLst/>
            <a:gdLst>
              <a:gd name="T0" fmla="*/ 2752 w 2794"/>
              <a:gd name="T1" fmla="*/ 3089 h 3411"/>
              <a:gd name="T2" fmla="*/ 2752 w 2794"/>
              <a:gd name="T3" fmla="*/ 3089 h 3411"/>
              <a:gd name="T4" fmla="*/ 2471 w 2794"/>
              <a:gd name="T5" fmla="*/ 3370 h 3411"/>
              <a:gd name="T6" fmla="*/ 321 w 2794"/>
              <a:gd name="T7" fmla="*/ 3370 h 3411"/>
              <a:gd name="T8" fmla="*/ 321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5 w 2794"/>
              <a:gd name="T21" fmla="*/ 0 h 3411"/>
              <a:gd name="T22" fmla="*/ 1725 w 2794"/>
              <a:gd name="T23" fmla="*/ 0 h 3411"/>
              <a:gd name="T24" fmla="*/ 1396 w 2794"/>
              <a:gd name="T25" fmla="*/ 239 h 3411"/>
              <a:gd name="T26" fmla="*/ 1396 w 2794"/>
              <a:gd name="T27" fmla="*/ 239 h 3411"/>
              <a:gd name="T28" fmla="*/ 1067 w 2794"/>
              <a:gd name="T29" fmla="*/ 0 h 3411"/>
              <a:gd name="T30" fmla="*/ 321 w 2794"/>
              <a:gd name="T31" fmla="*/ 0 h 3411"/>
              <a:gd name="T32" fmla="*/ 321 w 2794"/>
              <a:gd name="T33" fmla="*/ 0 h 3411"/>
              <a:gd name="T34" fmla="*/ 0 w 2794"/>
              <a:gd name="T35" fmla="*/ 321 h 3411"/>
              <a:gd name="T36" fmla="*/ 0 w 2794"/>
              <a:gd name="T37" fmla="*/ 3089 h 3411"/>
              <a:gd name="T38" fmla="*/ 0 w 2794"/>
              <a:gd name="T39" fmla="*/ 3089 h 3411"/>
              <a:gd name="T40" fmla="*/ 321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209EF414-6564-1643-ACF5-648D3C926195}"/>
              </a:ext>
            </a:extLst>
          </p:cNvPr>
          <p:cNvSpPr>
            <a:spLocks noChangeArrowheads="1"/>
          </p:cNvSpPr>
          <p:nvPr/>
        </p:nvSpPr>
        <p:spPr bwMode="auto">
          <a:xfrm>
            <a:off x="7378601" y="2368955"/>
            <a:ext cx="1741261" cy="2125766"/>
          </a:xfrm>
          <a:custGeom>
            <a:avLst/>
            <a:gdLst>
              <a:gd name="T0" fmla="*/ 2752 w 2794"/>
              <a:gd name="T1" fmla="*/ 3089 h 3411"/>
              <a:gd name="T2" fmla="*/ 2752 w 2794"/>
              <a:gd name="T3" fmla="*/ 3089 h 3411"/>
              <a:gd name="T4" fmla="*/ 2472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2 w 2794"/>
              <a:gd name="T19" fmla="*/ 0 h 3411"/>
              <a:gd name="T20" fmla="*/ 1726 w 2794"/>
              <a:gd name="T21" fmla="*/ 0 h 3411"/>
              <a:gd name="T22" fmla="*/ 1726 w 2794"/>
              <a:gd name="T23" fmla="*/ 0 h 3411"/>
              <a:gd name="T24" fmla="*/ 1397 w 2794"/>
              <a:gd name="T25" fmla="*/ 239 h 3411"/>
              <a:gd name="T26" fmla="*/ 1397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2 w 2794"/>
              <a:gd name="T43" fmla="*/ 3410 h 3411"/>
              <a:gd name="T44" fmla="*/ 2472 w 2794"/>
              <a:gd name="T45" fmla="*/ 3410 h 3411"/>
              <a:gd name="T46" fmla="*/ 2793 w 2794"/>
              <a:gd name="T47" fmla="*/ 3089 h 3411"/>
              <a:gd name="T48" fmla="*/ 2793 w 2794"/>
              <a:gd name="T49" fmla="*/ 321 h 3411"/>
              <a:gd name="T50" fmla="*/ 2793 w 2794"/>
              <a:gd name="T51" fmla="*/ 321 h 3411"/>
              <a:gd name="T52" fmla="*/ 2472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2" y="3370"/>
                </a:cubicBezTo>
                <a:lnTo>
                  <a:pt x="322" y="3370"/>
                </a:lnTo>
                <a:lnTo>
                  <a:pt x="322" y="3370"/>
                </a:lnTo>
                <a:cubicBezTo>
                  <a:pt x="167" y="3370"/>
                  <a:pt x="41" y="3244"/>
                  <a:pt x="41" y="3089"/>
                </a:cubicBezTo>
                <a:lnTo>
                  <a:pt x="41" y="935"/>
                </a:lnTo>
                <a:lnTo>
                  <a:pt x="2752" y="935"/>
                </a:lnTo>
                <a:lnTo>
                  <a:pt x="2752" y="3089"/>
                </a:lnTo>
                <a:close/>
                <a:moveTo>
                  <a:pt x="2472" y="0"/>
                </a:moveTo>
                <a:lnTo>
                  <a:pt x="1726" y="0"/>
                </a:lnTo>
                <a:lnTo>
                  <a:pt x="1726" y="0"/>
                </a:lnTo>
                <a:cubicBezTo>
                  <a:pt x="1681" y="139"/>
                  <a:pt x="1551" y="239"/>
                  <a:pt x="1397" y="239"/>
                </a:cubicBezTo>
                <a:lnTo>
                  <a:pt x="1397" y="239"/>
                </a:lnTo>
                <a:cubicBezTo>
                  <a:pt x="1243" y="239"/>
                  <a:pt x="1113" y="139"/>
                  <a:pt x="1067" y="0"/>
                </a:cubicBezTo>
                <a:lnTo>
                  <a:pt x="322" y="0"/>
                </a:lnTo>
                <a:lnTo>
                  <a:pt x="322" y="0"/>
                </a:lnTo>
                <a:cubicBezTo>
                  <a:pt x="145" y="0"/>
                  <a:pt x="0" y="145"/>
                  <a:pt x="0" y="321"/>
                </a:cubicBezTo>
                <a:lnTo>
                  <a:pt x="0" y="3089"/>
                </a:lnTo>
                <a:lnTo>
                  <a:pt x="0" y="3089"/>
                </a:lnTo>
                <a:cubicBezTo>
                  <a:pt x="0" y="3266"/>
                  <a:pt x="145" y="3410"/>
                  <a:pt x="322" y="3410"/>
                </a:cubicBezTo>
                <a:lnTo>
                  <a:pt x="2472" y="3410"/>
                </a:lnTo>
                <a:lnTo>
                  <a:pt x="2472" y="3410"/>
                </a:lnTo>
                <a:cubicBezTo>
                  <a:pt x="2649" y="3410"/>
                  <a:pt x="2793" y="3266"/>
                  <a:pt x="2793" y="3089"/>
                </a:cubicBezTo>
                <a:lnTo>
                  <a:pt x="2793" y="321"/>
                </a:lnTo>
                <a:lnTo>
                  <a:pt x="2793" y="321"/>
                </a:lnTo>
                <a:cubicBezTo>
                  <a:pt x="2793" y="145"/>
                  <a:pt x="2649" y="0"/>
                  <a:pt x="2472" y="0"/>
                </a:cubicBezTo>
                <a:close/>
              </a:path>
            </a:pathLst>
          </a:custGeom>
          <a:solidFill>
            <a:schemeClr val="accent4"/>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469EC464-772C-8243-907C-8F72A190A0B5}"/>
              </a:ext>
            </a:extLst>
          </p:cNvPr>
          <p:cNvSpPr>
            <a:spLocks noChangeArrowheads="1"/>
          </p:cNvSpPr>
          <p:nvPr/>
        </p:nvSpPr>
        <p:spPr bwMode="auto">
          <a:xfrm>
            <a:off x="8056978" y="2113533"/>
            <a:ext cx="381760" cy="381760"/>
          </a:xfrm>
          <a:custGeom>
            <a:avLst/>
            <a:gdLst>
              <a:gd name="T0" fmla="*/ 306 w 612"/>
              <a:gd name="T1" fmla="*/ 0 h 611"/>
              <a:gd name="T2" fmla="*/ 306 w 612"/>
              <a:gd name="T3" fmla="*/ 0 h 611"/>
              <a:gd name="T4" fmla="*/ 0 w 612"/>
              <a:gd name="T5" fmla="*/ 305 h 611"/>
              <a:gd name="T6" fmla="*/ 0 w 612"/>
              <a:gd name="T7" fmla="*/ 305 h 611"/>
              <a:gd name="T8" fmla="*/ 306 w 612"/>
              <a:gd name="T9" fmla="*/ 610 h 611"/>
              <a:gd name="T10" fmla="*/ 306 w 612"/>
              <a:gd name="T11" fmla="*/ 610 h 611"/>
              <a:gd name="T12" fmla="*/ 611 w 612"/>
              <a:gd name="T13" fmla="*/ 305 h 611"/>
              <a:gd name="T14" fmla="*/ 611 w 612"/>
              <a:gd name="T15" fmla="*/ 305 h 611"/>
              <a:gd name="T16" fmla="*/ 306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6" y="0"/>
                </a:moveTo>
                <a:lnTo>
                  <a:pt x="306" y="0"/>
                </a:lnTo>
                <a:cubicBezTo>
                  <a:pt x="137" y="0"/>
                  <a:pt x="0" y="136"/>
                  <a:pt x="0" y="305"/>
                </a:cubicBezTo>
                <a:lnTo>
                  <a:pt x="0" y="305"/>
                </a:lnTo>
                <a:cubicBezTo>
                  <a:pt x="0" y="474"/>
                  <a:pt x="137" y="610"/>
                  <a:pt x="306" y="610"/>
                </a:cubicBezTo>
                <a:lnTo>
                  <a:pt x="306" y="610"/>
                </a:lnTo>
                <a:cubicBezTo>
                  <a:pt x="474" y="610"/>
                  <a:pt x="611" y="474"/>
                  <a:pt x="611" y="305"/>
                </a:cubicBezTo>
                <a:lnTo>
                  <a:pt x="611" y="305"/>
                </a:lnTo>
                <a:cubicBezTo>
                  <a:pt x="611" y="136"/>
                  <a:pt x="474" y="0"/>
                  <a:pt x="306" y="0"/>
                </a:cubicBezTo>
              </a:path>
            </a:pathLst>
          </a:custGeom>
          <a:solidFill>
            <a:schemeClr val="accent4"/>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CDC8B93E-1831-7843-BDD7-7F22A9C3812A}"/>
              </a:ext>
            </a:extLst>
          </p:cNvPr>
          <p:cNvSpPr>
            <a:spLocks noChangeArrowheads="1"/>
          </p:cNvSpPr>
          <p:nvPr/>
        </p:nvSpPr>
        <p:spPr bwMode="auto">
          <a:xfrm>
            <a:off x="3074885" y="2368955"/>
            <a:ext cx="1738515" cy="2125766"/>
          </a:xfrm>
          <a:custGeom>
            <a:avLst/>
            <a:gdLst>
              <a:gd name="T0" fmla="*/ 2751 w 2793"/>
              <a:gd name="T1" fmla="*/ 3089 h 3411"/>
              <a:gd name="T2" fmla="*/ 2751 w 2793"/>
              <a:gd name="T3" fmla="*/ 3089 h 3411"/>
              <a:gd name="T4" fmla="*/ 2471 w 2793"/>
              <a:gd name="T5" fmla="*/ 3370 h 3411"/>
              <a:gd name="T6" fmla="*/ 321 w 2793"/>
              <a:gd name="T7" fmla="*/ 3370 h 3411"/>
              <a:gd name="T8" fmla="*/ 321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1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1 w 2793"/>
              <a:gd name="T31" fmla="*/ 0 h 3411"/>
              <a:gd name="T32" fmla="*/ 321 w 2793"/>
              <a:gd name="T33" fmla="*/ 0 h 3411"/>
              <a:gd name="T34" fmla="*/ 0 w 2793"/>
              <a:gd name="T35" fmla="*/ 321 h 3411"/>
              <a:gd name="T36" fmla="*/ 0 w 2793"/>
              <a:gd name="T37" fmla="*/ 3089 h 3411"/>
              <a:gd name="T38" fmla="*/ 0 w 2793"/>
              <a:gd name="T39" fmla="*/ 3089 h 3411"/>
              <a:gd name="T40" fmla="*/ 321 w 2793"/>
              <a:gd name="T41" fmla="*/ 3410 h 3411"/>
              <a:gd name="T42" fmla="*/ 2471 w 2793"/>
              <a:gd name="T43" fmla="*/ 3410 h 3411"/>
              <a:gd name="T44" fmla="*/ 2471 w 2793"/>
              <a:gd name="T45" fmla="*/ 3410 h 3411"/>
              <a:gd name="T46" fmla="*/ 2792 w 2793"/>
              <a:gd name="T47" fmla="*/ 3089 h 3411"/>
              <a:gd name="T48" fmla="*/ 2792 w 2793"/>
              <a:gd name="T49" fmla="*/ 321 h 3411"/>
              <a:gd name="T50" fmla="*/ 2792 w 2793"/>
              <a:gd name="T51" fmla="*/ 321 h 3411"/>
              <a:gd name="T52" fmla="*/ 2471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9DDDCA1F-9A37-514B-B55C-A46AE57A495C}"/>
              </a:ext>
            </a:extLst>
          </p:cNvPr>
          <p:cNvSpPr>
            <a:spLocks noChangeArrowheads="1"/>
          </p:cNvSpPr>
          <p:nvPr/>
        </p:nvSpPr>
        <p:spPr bwMode="auto">
          <a:xfrm>
            <a:off x="5225370" y="2368955"/>
            <a:ext cx="1738514" cy="2125766"/>
          </a:xfrm>
          <a:custGeom>
            <a:avLst/>
            <a:gdLst>
              <a:gd name="T0" fmla="*/ 2751 w 2793"/>
              <a:gd name="T1" fmla="*/ 3089 h 3411"/>
              <a:gd name="T2" fmla="*/ 2751 w 2793"/>
              <a:gd name="T3" fmla="*/ 3089 h 3411"/>
              <a:gd name="T4" fmla="*/ 2470 w 2793"/>
              <a:gd name="T5" fmla="*/ 3370 h 3411"/>
              <a:gd name="T6" fmla="*/ 322 w 2793"/>
              <a:gd name="T7" fmla="*/ 3370 h 3411"/>
              <a:gd name="T8" fmla="*/ 322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0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2 w 2793"/>
              <a:gd name="T31" fmla="*/ 0 h 3411"/>
              <a:gd name="T32" fmla="*/ 322 w 2793"/>
              <a:gd name="T33" fmla="*/ 0 h 3411"/>
              <a:gd name="T34" fmla="*/ 0 w 2793"/>
              <a:gd name="T35" fmla="*/ 321 h 3411"/>
              <a:gd name="T36" fmla="*/ 0 w 2793"/>
              <a:gd name="T37" fmla="*/ 3089 h 3411"/>
              <a:gd name="T38" fmla="*/ 0 w 2793"/>
              <a:gd name="T39" fmla="*/ 3089 h 3411"/>
              <a:gd name="T40" fmla="*/ 322 w 2793"/>
              <a:gd name="T41" fmla="*/ 3410 h 3411"/>
              <a:gd name="T42" fmla="*/ 2470 w 2793"/>
              <a:gd name="T43" fmla="*/ 3410 h 3411"/>
              <a:gd name="T44" fmla="*/ 2470 w 2793"/>
              <a:gd name="T45" fmla="*/ 3410 h 3411"/>
              <a:gd name="T46" fmla="*/ 2792 w 2793"/>
              <a:gd name="T47" fmla="*/ 3089 h 3411"/>
              <a:gd name="T48" fmla="*/ 2792 w 2793"/>
              <a:gd name="T49" fmla="*/ 321 h 3411"/>
              <a:gd name="T50" fmla="*/ 2792 w 2793"/>
              <a:gd name="T51" fmla="*/ 321 h 3411"/>
              <a:gd name="T52" fmla="*/ 2470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a:effectLst/>
        </p:spPr>
        <p:txBody>
          <a:bodyPr wrap="none" anchor="ctr"/>
          <a:lstStyle/>
          <a:p>
            <a:endParaRPr lang="en-US" sz="900"/>
          </a:p>
        </p:txBody>
      </p:sp>
      <p:sp>
        <p:nvSpPr>
          <p:cNvPr id="17" name="Freeform 16">
            <a:extLst>
              <a:ext uri="{FF2B5EF4-FFF2-40B4-BE49-F238E27FC236}">
                <a16:creationId xmlns:a16="http://schemas.microsoft.com/office/drawing/2014/main" id="{3D2D9928-2EE8-6C4B-9CC8-438A2A478687}"/>
              </a:ext>
            </a:extLst>
          </p:cNvPr>
          <p:cNvSpPr>
            <a:spLocks noChangeArrowheads="1"/>
          </p:cNvSpPr>
          <p:nvPr/>
        </p:nvSpPr>
        <p:spPr bwMode="auto">
          <a:xfrm>
            <a:off x="921654" y="2368955"/>
            <a:ext cx="1741261" cy="2125766"/>
          </a:xfrm>
          <a:custGeom>
            <a:avLst/>
            <a:gdLst>
              <a:gd name="T0" fmla="*/ 2752 w 2794"/>
              <a:gd name="T1" fmla="*/ 3089 h 3411"/>
              <a:gd name="T2" fmla="*/ 2752 w 2794"/>
              <a:gd name="T3" fmla="*/ 3089 h 3411"/>
              <a:gd name="T4" fmla="*/ 2471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6 w 2794"/>
              <a:gd name="T21" fmla="*/ 0 h 3411"/>
              <a:gd name="T22" fmla="*/ 1726 w 2794"/>
              <a:gd name="T23" fmla="*/ 0 h 3411"/>
              <a:gd name="T24" fmla="*/ 1396 w 2794"/>
              <a:gd name="T25" fmla="*/ 239 h 3411"/>
              <a:gd name="T26" fmla="*/ 1396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a:effectLst/>
        </p:spPr>
        <p:txBody>
          <a:bodyPr wrap="none" anchor="ctr"/>
          <a:lstStyle/>
          <a:p>
            <a:endParaRPr lang="en-US" sz="900"/>
          </a:p>
        </p:txBody>
      </p:sp>
      <p:sp>
        <p:nvSpPr>
          <p:cNvPr id="18" name="Freeform 17">
            <a:extLst>
              <a:ext uri="{FF2B5EF4-FFF2-40B4-BE49-F238E27FC236}">
                <a16:creationId xmlns:a16="http://schemas.microsoft.com/office/drawing/2014/main" id="{153DFEA6-A935-AD4A-9346-FAAF0AF4AD28}"/>
              </a:ext>
            </a:extLst>
          </p:cNvPr>
          <p:cNvSpPr>
            <a:spLocks noChangeArrowheads="1"/>
          </p:cNvSpPr>
          <p:nvPr/>
        </p:nvSpPr>
        <p:spPr bwMode="auto">
          <a:xfrm>
            <a:off x="1602778"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a:effectLst/>
        </p:spPr>
        <p:txBody>
          <a:bodyPr wrap="none" anchor="ctr"/>
          <a:lstStyle/>
          <a:p>
            <a:endParaRPr lang="en-US" sz="900"/>
          </a:p>
        </p:txBody>
      </p:sp>
      <p:sp>
        <p:nvSpPr>
          <p:cNvPr id="19" name="Freeform 18">
            <a:extLst>
              <a:ext uri="{FF2B5EF4-FFF2-40B4-BE49-F238E27FC236}">
                <a16:creationId xmlns:a16="http://schemas.microsoft.com/office/drawing/2014/main" id="{1ECD90CE-ED66-8A42-A054-C9DF67F67D2F}"/>
              </a:ext>
            </a:extLst>
          </p:cNvPr>
          <p:cNvSpPr>
            <a:spLocks noChangeArrowheads="1"/>
          </p:cNvSpPr>
          <p:nvPr/>
        </p:nvSpPr>
        <p:spPr bwMode="auto">
          <a:xfrm>
            <a:off x="375326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724D2DD5-8469-1445-85C5-EC1BB9E7CE2A}"/>
              </a:ext>
            </a:extLst>
          </p:cNvPr>
          <p:cNvSpPr>
            <a:spLocks noChangeArrowheads="1"/>
          </p:cNvSpPr>
          <p:nvPr/>
        </p:nvSpPr>
        <p:spPr bwMode="auto">
          <a:xfrm>
            <a:off x="5906494" y="2113533"/>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72291F1-8438-A84F-B552-AB72D79CA2D4}"/>
              </a:ext>
            </a:extLst>
          </p:cNvPr>
          <p:cNvSpPr>
            <a:spLocks noChangeArrowheads="1"/>
          </p:cNvSpPr>
          <p:nvPr/>
        </p:nvSpPr>
        <p:spPr bwMode="auto">
          <a:xfrm>
            <a:off x="10210209" y="2113533"/>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a:effectLst/>
        </p:spPr>
        <p:txBody>
          <a:bodyPr wrap="none" anchor="ctr"/>
          <a:lstStyle/>
          <a:p>
            <a:endParaRPr lang="en-US" sz="900"/>
          </a:p>
        </p:txBody>
      </p:sp>
      <p:sp>
        <p:nvSpPr>
          <p:cNvPr id="39" name="Subtitle 2">
            <a:extLst>
              <a:ext uri="{FF2B5EF4-FFF2-40B4-BE49-F238E27FC236}">
                <a16:creationId xmlns:a16="http://schemas.microsoft.com/office/drawing/2014/main" id="{D70672EF-1A48-0446-BD62-76FB39FE4593}"/>
              </a:ext>
            </a:extLst>
          </p:cNvPr>
          <p:cNvSpPr txBox="1">
            <a:spLocks/>
          </p:cNvSpPr>
          <p:nvPr/>
        </p:nvSpPr>
        <p:spPr>
          <a:xfrm>
            <a:off x="983082" y="2989657"/>
            <a:ext cx="1615660" cy="1384995"/>
          </a:xfrm>
          <a:prstGeom prst="rect">
            <a:avLst/>
          </a:prstGeom>
        </p:spPr>
        <p:txBody>
          <a:bodyPr vert="horz" wrap="square" lIns="45720" tIns="0" rIns="4572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Import raw, fixed-width files sourced from IDPH into R using schema provided in the birth data dictionary table. Annual data tables are written to the SQL Server *epi-vitals* database, </a:t>
            </a:r>
            <a:r>
              <a:rPr lang="en-US" sz="1000" dirty="0" err="1">
                <a:solidFill>
                  <a:schemeClr val="tx1"/>
                </a:solidFill>
                <a:latin typeface="Arial" panose="020B0604020202020204" pitchFamily="34" charset="0"/>
                <a:ea typeface="Lato Light" panose="020F0502020204030203" pitchFamily="34" charset="0"/>
                <a:cs typeface="Arial" panose="020B0604020202020204" pitchFamily="34" charset="0"/>
              </a:rPr>
              <a:t>e.g</a:t>
            </a:r>
            <a:r>
              <a:rPr lang="en-US" sz="1000" dirty="0">
                <a:solidFill>
                  <a:schemeClr val="tx1"/>
                </a:solidFill>
                <a:latin typeface="Arial" panose="020B0604020202020204" pitchFamily="34" charset="0"/>
                <a:ea typeface="Lato Light" panose="020F0502020204030203" pitchFamily="34" charset="0"/>
                <a:cs typeface="Arial" panose="020B0604020202020204" pitchFamily="34" charset="0"/>
              </a:rPr>
              <a:t>, </a:t>
            </a:r>
            <a:r>
              <a:rPr lang="en-US" sz="1000" i="1" dirty="0" err="1">
                <a:solidFill>
                  <a:schemeClr val="tx1"/>
                </a:solidFill>
                <a:latin typeface="Arial" panose="020B0604020202020204" pitchFamily="34" charset="0"/>
                <a:ea typeface="Lato Light" panose="020F0502020204030203" pitchFamily="34" charset="0"/>
                <a:cs typeface="Arial" panose="020B0604020202020204" pitchFamily="34" charset="0"/>
              </a:rPr>
              <a:t>raw.births_scc_YYYY</a:t>
            </a:r>
            <a:r>
              <a:rPr lang="en-US" sz="1000" i="1" dirty="0">
                <a:solidFill>
                  <a:schemeClr val="tx1"/>
                </a:solidFill>
                <a:latin typeface="Arial" panose="020B0604020202020204" pitchFamily="34" charset="0"/>
                <a:ea typeface="Lato Light" panose="020F0502020204030203" pitchFamily="34" charset="0"/>
                <a:cs typeface="Arial" panose="020B0604020202020204" pitchFamily="34" charset="0"/>
              </a:rPr>
              <a:t>.</a:t>
            </a:r>
            <a:endParaRPr lang="en-US" sz="900" dirty="0">
              <a:solidFill>
                <a:schemeClr val="tx1"/>
              </a:solidFill>
              <a:latin typeface="Arial" panose="020B0604020202020204" pitchFamily="34" charset="0"/>
              <a:ea typeface="Lato Light" panose="020F0502020204030203" pitchFamily="34" charset="0"/>
              <a:cs typeface="Arial" panose="020B0604020202020204" pitchFamily="34" charset="0"/>
            </a:endParaRPr>
          </a:p>
        </p:txBody>
      </p:sp>
      <p:sp>
        <p:nvSpPr>
          <p:cNvPr id="40" name="TextBox 39">
            <a:extLst>
              <a:ext uri="{FF2B5EF4-FFF2-40B4-BE49-F238E27FC236}">
                <a16:creationId xmlns:a16="http://schemas.microsoft.com/office/drawing/2014/main" id="{84FA8A26-B119-3447-92E3-AD7A6FC26C0A}"/>
              </a:ext>
            </a:extLst>
          </p:cNvPr>
          <p:cNvSpPr txBox="1"/>
          <p:nvPr/>
        </p:nvSpPr>
        <p:spPr>
          <a:xfrm>
            <a:off x="1092418" y="2476235"/>
            <a:ext cx="1399742" cy="461665"/>
          </a:xfrm>
          <a:prstGeom prst="rect">
            <a:avLst/>
          </a:prstGeom>
          <a:noFill/>
        </p:spPr>
        <p:txBody>
          <a:bodyPr wrap="none" rtlCol="0" anchor="b" anchorCtr="0">
            <a:spAutoFit/>
          </a:bodyPr>
          <a:lstStyle/>
          <a:p>
            <a:pPr algn="ctr"/>
            <a:r>
              <a:rPr lang="en-US" sz="1200" b="1" dirty="0">
                <a:solidFill>
                  <a:schemeClr val="bg1"/>
                </a:solidFill>
                <a:latin typeface="Poppins" pitchFamily="2" charset="77"/>
                <a:ea typeface="League Spartan" charset="0"/>
                <a:cs typeface="Poppins" pitchFamily="2" charset="77"/>
              </a:rPr>
              <a:t>Import raw into</a:t>
            </a:r>
            <a:br>
              <a:rPr lang="en-US" sz="1200" b="1" dirty="0">
                <a:solidFill>
                  <a:schemeClr val="bg1"/>
                </a:solidFill>
                <a:latin typeface="Poppins" pitchFamily="2" charset="77"/>
                <a:ea typeface="League Spartan" charset="0"/>
                <a:cs typeface="Poppins" pitchFamily="2" charset="77"/>
              </a:rPr>
            </a:br>
            <a:r>
              <a:rPr lang="en-US" sz="1200" b="1" dirty="0">
                <a:solidFill>
                  <a:schemeClr val="bg1"/>
                </a:solidFill>
                <a:latin typeface="Poppins" pitchFamily="2" charset="77"/>
                <a:ea typeface="League Spartan" charset="0"/>
                <a:cs typeface="Poppins" pitchFamily="2" charset="77"/>
              </a:rPr>
              <a:t>SQL Server</a:t>
            </a:r>
          </a:p>
        </p:txBody>
      </p:sp>
      <p:sp>
        <p:nvSpPr>
          <p:cNvPr id="43" name="Subtitle 2">
            <a:extLst>
              <a:ext uri="{FF2B5EF4-FFF2-40B4-BE49-F238E27FC236}">
                <a16:creationId xmlns:a16="http://schemas.microsoft.com/office/drawing/2014/main" id="{0CA9D582-AE50-2245-91CA-8E1AA0B10B34}"/>
              </a:ext>
            </a:extLst>
          </p:cNvPr>
          <p:cNvSpPr txBox="1">
            <a:spLocks/>
          </p:cNvSpPr>
          <p:nvPr/>
        </p:nvSpPr>
        <p:spPr>
          <a:xfrm>
            <a:off x="3074885" y="3121027"/>
            <a:ext cx="1725729" cy="1077218"/>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Transform annual raw, annual birth tables into a formatted, multi-year natality table that is saved in the epi-vitals database on SQL Server, </a:t>
            </a:r>
            <a:r>
              <a:rPr kumimoji="0" lang="en-US" b="0"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e.g</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err="1">
                <a:ln>
                  <a:noFill/>
                </a:ln>
                <a:solidFill>
                  <a:srgbClr val="09233F"/>
                </a:solidFill>
                <a:effectLst/>
                <a:uLnTx/>
                <a:uFillTx/>
                <a:latin typeface="Arial" panose="020B0604020202020204" pitchFamily="34" charset="0"/>
                <a:cs typeface="Arial" panose="020B0604020202020204" pitchFamily="34" charset="0"/>
              </a:rPr>
              <a:t>births_scc_YYYY_YYYY</a:t>
            </a: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a:t>
            </a:r>
          </a:p>
        </p:txBody>
      </p:sp>
      <p:sp>
        <p:nvSpPr>
          <p:cNvPr id="44" name="TextBox 43">
            <a:extLst>
              <a:ext uri="{FF2B5EF4-FFF2-40B4-BE49-F238E27FC236}">
                <a16:creationId xmlns:a16="http://schemas.microsoft.com/office/drawing/2014/main" id="{E0AD1316-04CE-F14E-95B3-D18AE65E1C4B}"/>
              </a:ext>
            </a:extLst>
          </p:cNvPr>
          <p:cNvSpPr txBox="1"/>
          <p:nvPr/>
        </p:nvSpPr>
        <p:spPr>
          <a:xfrm>
            <a:off x="3074885" y="2476235"/>
            <a:ext cx="1725730"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Create formatted, multi-year table</a:t>
            </a:r>
          </a:p>
        </p:txBody>
      </p:sp>
      <p:sp>
        <p:nvSpPr>
          <p:cNvPr id="47" name="TextBox 46">
            <a:extLst>
              <a:ext uri="{FF2B5EF4-FFF2-40B4-BE49-F238E27FC236}">
                <a16:creationId xmlns:a16="http://schemas.microsoft.com/office/drawing/2014/main" id="{CADF1FB4-92B2-584C-87A0-9F6291E4580F}"/>
              </a:ext>
            </a:extLst>
          </p:cNvPr>
          <p:cNvSpPr txBox="1"/>
          <p:nvPr/>
        </p:nvSpPr>
        <p:spPr>
          <a:xfrm>
            <a:off x="5209838" y="2476235"/>
            <a:ext cx="1747653" cy="461665"/>
          </a:xfrm>
          <a:prstGeom prst="rect">
            <a:avLst/>
          </a:prstGeom>
          <a:noFill/>
        </p:spPr>
        <p:txBody>
          <a:bodyPr wrap="squar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Geocode records in multi-year table</a:t>
            </a:r>
          </a:p>
        </p:txBody>
      </p:sp>
      <p:sp>
        <p:nvSpPr>
          <p:cNvPr id="50" name="TextBox 49">
            <a:extLst>
              <a:ext uri="{FF2B5EF4-FFF2-40B4-BE49-F238E27FC236}">
                <a16:creationId xmlns:a16="http://schemas.microsoft.com/office/drawing/2014/main" id="{16E3C17E-5CF8-684D-9618-5DF0EB1688DE}"/>
              </a:ext>
            </a:extLst>
          </p:cNvPr>
          <p:cNvSpPr txBox="1"/>
          <p:nvPr/>
        </p:nvSpPr>
        <p:spPr>
          <a:xfrm>
            <a:off x="7575025" y="2476235"/>
            <a:ext cx="1348447" cy="461665"/>
          </a:xfrm>
          <a:prstGeom prst="rect">
            <a:avLst/>
          </a:prstGeom>
          <a:noFill/>
        </p:spPr>
        <p:txBody>
          <a:bodyPr wrap="non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Create binary</a:t>
            </a:r>
            <a:br>
              <a:rPr lang="en-US" dirty="0"/>
            </a:br>
            <a:r>
              <a:rPr lang="en-US" dirty="0"/>
              <a:t>indicator table</a:t>
            </a:r>
          </a:p>
        </p:txBody>
      </p:sp>
      <p:sp>
        <p:nvSpPr>
          <p:cNvPr id="53" name="TextBox 52">
            <a:extLst>
              <a:ext uri="{FF2B5EF4-FFF2-40B4-BE49-F238E27FC236}">
                <a16:creationId xmlns:a16="http://schemas.microsoft.com/office/drawing/2014/main" id="{B4875029-B5D4-9146-BFF2-737B9A910C8F}"/>
              </a:ext>
            </a:extLst>
          </p:cNvPr>
          <p:cNvSpPr txBox="1"/>
          <p:nvPr/>
        </p:nvSpPr>
        <p:spPr>
          <a:xfrm>
            <a:off x="9545973" y="2476235"/>
            <a:ext cx="1707519" cy="461665"/>
          </a:xfrm>
          <a:prstGeom prst="rect">
            <a:avLst/>
          </a:prstGeom>
          <a:noFill/>
        </p:spPr>
        <p:txBody>
          <a:bodyPr wrap="none" rtlCol="0" anchor="b" anchorCtr="0">
            <a:spAutoFit/>
          </a:bodyPr>
          <a:lstStyle>
            <a:defPPr>
              <a:defRPr lang="en-US"/>
            </a:defPPr>
            <a:lvl1pPr algn="ctr">
              <a:defRPr sz="1200" b="1">
                <a:solidFill>
                  <a:schemeClr val="bg1"/>
                </a:solidFill>
                <a:latin typeface="Poppins" pitchFamily="2" charset="77"/>
                <a:ea typeface="League Spartan" charset="0"/>
                <a:cs typeface="Poppins" pitchFamily="2" charset="77"/>
              </a:defRPr>
            </a:lvl1pPr>
          </a:lstStyle>
          <a:p>
            <a:r>
              <a:rPr lang="en-US" dirty="0"/>
              <a:t>Calculate indicator</a:t>
            </a:r>
          </a:p>
          <a:p>
            <a:r>
              <a:rPr lang="en-US" dirty="0"/>
              <a:t>counts, rates</a:t>
            </a:r>
          </a:p>
        </p:txBody>
      </p:sp>
      <p:sp>
        <p:nvSpPr>
          <p:cNvPr id="54" name="TextBox 53">
            <a:extLst>
              <a:ext uri="{FF2B5EF4-FFF2-40B4-BE49-F238E27FC236}">
                <a16:creationId xmlns:a16="http://schemas.microsoft.com/office/drawing/2014/main" id="{787C3EE7-5B7D-B949-ACAF-405B4A6F748C}"/>
              </a:ext>
            </a:extLst>
          </p:cNvPr>
          <p:cNvSpPr txBox="1"/>
          <p:nvPr/>
        </p:nvSpPr>
        <p:spPr>
          <a:xfrm>
            <a:off x="1660107" y="2114641"/>
            <a:ext cx="261610"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1</a:t>
            </a:r>
          </a:p>
        </p:txBody>
      </p:sp>
      <p:sp>
        <p:nvSpPr>
          <p:cNvPr id="55" name="TextBox 54">
            <a:extLst>
              <a:ext uri="{FF2B5EF4-FFF2-40B4-BE49-F238E27FC236}">
                <a16:creationId xmlns:a16="http://schemas.microsoft.com/office/drawing/2014/main" id="{9A7B16C5-BEFC-7B44-9792-C4BD29A74513}"/>
              </a:ext>
            </a:extLst>
          </p:cNvPr>
          <p:cNvSpPr txBox="1"/>
          <p:nvPr/>
        </p:nvSpPr>
        <p:spPr>
          <a:xfrm>
            <a:off x="3793300" y="2114641"/>
            <a:ext cx="30168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2</a:t>
            </a:r>
          </a:p>
        </p:txBody>
      </p:sp>
      <p:sp>
        <p:nvSpPr>
          <p:cNvPr id="56" name="TextBox 55">
            <a:extLst>
              <a:ext uri="{FF2B5EF4-FFF2-40B4-BE49-F238E27FC236}">
                <a16:creationId xmlns:a16="http://schemas.microsoft.com/office/drawing/2014/main" id="{E262B2C5-6486-A84E-9302-68ED3195BB5D}"/>
              </a:ext>
            </a:extLst>
          </p:cNvPr>
          <p:cNvSpPr txBox="1"/>
          <p:nvPr/>
        </p:nvSpPr>
        <p:spPr>
          <a:xfrm>
            <a:off x="5941952" y="2114641"/>
            <a:ext cx="30809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3</a:t>
            </a:r>
          </a:p>
        </p:txBody>
      </p:sp>
      <p:sp>
        <p:nvSpPr>
          <p:cNvPr id="57" name="TextBox 56">
            <a:extLst>
              <a:ext uri="{FF2B5EF4-FFF2-40B4-BE49-F238E27FC236}">
                <a16:creationId xmlns:a16="http://schemas.microsoft.com/office/drawing/2014/main" id="{71EE43AD-67A1-E144-8A0F-CD104F04921A}"/>
              </a:ext>
            </a:extLst>
          </p:cNvPr>
          <p:cNvSpPr txBox="1"/>
          <p:nvPr/>
        </p:nvSpPr>
        <p:spPr>
          <a:xfrm>
            <a:off x="8085794" y="2114641"/>
            <a:ext cx="324128"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4</a:t>
            </a:r>
          </a:p>
        </p:txBody>
      </p:sp>
      <p:sp>
        <p:nvSpPr>
          <p:cNvPr id="58" name="TextBox 57">
            <a:extLst>
              <a:ext uri="{FF2B5EF4-FFF2-40B4-BE49-F238E27FC236}">
                <a16:creationId xmlns:a16="http://schemas.microsoft.com/office/drawing/2014/main" id="{74E50A95-4F71-2B46-8D70-F9BF0EFFC51D}"/>
              </a:ext>
            </a:extLst>
          </p:cNvPr>
          <p:cNvSpPr txBox="1"/>
          <p:nvPr/>
        </p:nvSpPr>
        <p:spPr>
          <a:xfrm>
            <a:off x="10240857" y="2114641"/>
            <a:ext cx="317716" cy="338554"/>
          </a:xfrm>
          <a:prstGeom prst="rect">
            <a:avLst/>
          </a:prstGeom>
          <a:noFill/>
        </p:spPr>
        <p:txBody>
          <a:bodyPr wrap="none" rtlCol="0" anchor="b" anchorCtr="0">
            <a:spAutoFit/>
          </a:bodyPr>
          <a:lstStyle/>
          <a:p>
            <a:pPr algn="ctr"/>
            <a:r>
              <a:rPr lang="en-US" sz="1600" b="1" dirty="0">
                <a:solidFill>
                  <a:schemeClr val="bg1"/>
                </a:solidFill>
                <a:latin typeface="Poppins" pitchFamily="2" charset="77"/>
                <a:ea typeface="League Spartan" charset="0"/>
                <a:cs typeface="Poppins" pitchFamily="2" charset="77"/>
              </a:rPr>
              <a:t>5</a:t>
            </a:r>
          </a:p>
        </p:txBody>
      </p:sp>
      <p:sp>
        <p:nvSpPr>
          <p:cNvPr id="59" name="TextBox 58">
            <a:extLst>
              <a:ext uri="{FF2B5EF4-FFF2-40B4-BE49-F238E27FC236}">
                <a16:creationId xmlns:a16="http://schemas.microsoft.com/office/drawing/2014/main" id="{6A198BE5-B2CC-D542-AAFF-F274CAD6BB91}"/>
              </a:ext>
            </a:extLst>
          </p:cNvPr>
          <p:cNvSpPr txBox="1"/>
          <p:nvPr/>
        </p:nvSpPr>
        <p:spPr>
          <a:xfrm>
            <a:off x="806525" y="5322878"/>
            <a:ext cx="1968809" cy="584775"/>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DOWNLOAD RAW</a:t>
            </a:r>
          </a:p>
          <a:p>
            <a:pPr algn="ctr"/>
            <a:r>
              <a:rPr lang="en-US" sz="1600" b="1" dirty="0">
                <a:solidFill>
                  <a:schemeClr val="tx2"/>
                </a:solidFill>
                <a:latin typeface="Poppins" pitchFamily="2" charset="77"/>
                <a:ea typeface="League Spartan" charset="0"/>
                <a:cs typeface="Poppins" pitchFamily="2" charset="77"/>
              </a:rPr>
              <a:t>DATA FROM IDPH</a:t>
            </a:r>
          </a:p>
        </p:txBody>
      </p:sp>
      <p:sp>
        <p:nvSpPr>
          <p:cNvPr id="22" name="Subtitle 2">
            <a:extLst>
              <a:ext uri="{FF2B5EF4-FFF2-40B4-BE49-F238E27FC236}">
                <a16:creationId xmlns:a16="http://schemas.microsoft.com/office/drawing/2014/main" id="{9CFC2841-169D-22C8-52C3-B916F41414CC}"/>
              </a:ext>
            </a:extLst>
          </p:cNvPr>
          <p:cNvSpPr txBox="1">
            <a:spLocks/>
          </p:cNvSpPr>
          <p:nvPr/>
        </p:nvSpPr>
        <p:spPr>
          <a:xfrm>
            <a:off x="5231762" y="3121027"/>
            <a:ext cx="1725729" cy="1384995"/>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Geocode addresses in multi-year natality table using Cook County locator servicer and spatially join geocoded points with reference geographies (i.e., CCDPH, health district, municipality, ZCTA, census tract).</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1000" b="1"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3" name="Subtitle 2">
            <a:extLst>
              <a:ext uri="{FF2B5EF4-FFF2-40B4-BE49-F238E27FC236}">
                <a16:creationId xmlns:a16="http://schemas.microsoft.com/office/drawing/2014/main" id="{39A64701-C0F8-E103-2B11-DFD86A66CB25}"/>
              </a:ext>
            </a:extLst>
          </p:cNvPr>
          <p:cNvSpPr txBox="1">
            <a:spLocks/>
          </p:cNvSpPr>
          <p:nvPr/>
        </p:nvSpPr>
        <p:spPr>
          <a:xfrm>
            <a:off x="7384993" y="3121027"/>
            <a:ext cx="1725729" cy="1231106"/>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rPr>
              <a:t>Create or update R/Quarto code for suppressing and formatting source indicator data for the health atlas. Source indicator data should be stored in SQL Server. Formatted data should be archived in CSV format.</a:t>
            </a:r>
          </a:p>
        </p:txBody>
      </p:sp>
      <p:sp>
        <p:nvSpPr>
          <p:cNvPr id="24" name="Subtitle 2">
            <a:extLst>
              <a:ext uri="{FF2B5EF4-FFF2-40B4-BE49-F238E27FC236}">
                <a16:creationId xmlns:a16="http://schemas.microsoft.com/office/drawing/2014/main" id="{2805E676-EDF7-10E2-D29B-0D0D004D20A3}"/>
              </a:ext>
            </a:extLst>
          </p:cNvPr>
          <p:cNvSpPr txBox="1">
            <a:spLocks/>
          </p:cNvSpPr>
          <p:nvPr/>
        </p:nvSpPr>
        <p:spPr>
          <a:xfrm>
            <a:off x="9529085" y="3121027"/>
            <a:ext cx="1725729" cy="615553"/>
          </a:xfrm>
          <a:prstGeom prst="rect">
            <a:avLst/>
          </a:prstGeom>
        </p:spPr>
        <p:txBody>
          <a:bodyPr vert="horz" wrap="square" lIns="45720" tIns="0" rIns="45720" bIns="0" rtlCol="0">
            <a:spAutoFit/>
          </a:bodyPr>
          <a:lstStyle>
            <a:defPPr>
              <a:defRPr lang="en-US"/>
            </a:defPPr>
            <a:lvl1pPr indent="0" algn="ctr" defTabSz="1087636">
              <a:lnSpc>
                <a:spcPct val="100000"/>
              </a:lnSpc>
              <a:spcBef>
                <a:spcPct val="20000"/>
              </a:spcBef>
              <a:buFont typeface="Arial"/>
              <a:buNone/>
              <a:defRPr sz="1000" b="1">
                <a:latin typeface="Lato Light" panose="020F050202020403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457200" rtl="0" eaLnBrk="1" fontAlgn="auto" latinLnBrk="0" hangingPunct="1">
              <a:lnSpc>
                <a:spcPct val="100000"/>
              </a:lnSpc>
              <a:spcBef>
                <a:spcPts val="0"/>
              </a:spcBef>
              <a:spcAft>
                <a:spcPts val="0"/>
              </a:spcAft>
              <a:buClrTx/>
              <a:buSzTx/>
              <a:buFontTx/>
              <a:buNone/>
              <a:tabLst/>
              <a:defRPr/>
            </a:pPr>
            <a:r>
              <a:rPr lang="en-US" b="0" dirty="0">
                <a:solidFill>
                  <a:srgbClr val="09233F"/>
                </a:solidFill>
                <a:latin typeface="Arial" panose="020B0604020202020204" pitchFamily="34" charset="0"/>
                <a:cs typeface="Arial" panose="020B0604020202020204" pitchFamily="34" charset="0"/>
              </a:rPr>
              <a:t>Use administrative tools to upload indicator data in CSV format to Cook County Health Atlas.</a:t>
            </a:r>
            <a:endParaRPr kumimoji="0" lang="en-US" sz="900" b="0" u="none" strike="noStrike" kern="1200" cap="none" spc="0" normalizeH="0" baseline="0" noProof="0" dirty="0">
              <a:ln>
                <a:noFill/>
              </a:ln>
              <a:solidFill>
                <a:srgbClr val="09233F"/>
              </a:solidFill>
              <a:effectLst/>
              <a:uLnTx/>
              <a:uFillTx/>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263EB90-2048-CD74-58F8-F5C7D6C97520}"/>
              </a:ext>
            </a:extLst>
          </p:cNvPr>
          <p:cNvSpPr txBox="1"/>
          <p:nvPr/>
        </p:nvSpPr>
        <p:spPr>
          <a:xfrm>
            <a:off x="9401701" y="865821"/>
            <a:ext cx="1996060" cy="830997"/>
          </a:xfrm>
          <a:prstGeom prst="rect">
            <a:avLst/>
          </a:prstGeom>
          <a:noFill/>
        </p:spPr>
        <p:txBody>
          <a:bodyPr wrap="none" rtlCol="0" anchor="ctr" anchorCtr="0">
            <a:spAutoFit/>
          </a:bodyPr>
          <a:lstStyle/>
          <a:p>
            <a:pPr algn="ctr"/>
            <a:r>
              <a:rPr lang="en-US" sz="1600" b="1" dirty="0">
                <a:solidFill>
                  <a:schemeClr val="tx2"/>
                </a:solidFill>
                <a:latin typeface="Poppins" pitchFamily="2" charset="77"/>
                <a:ea typeface="League Spartan" charset="0"/>
                <a:cs typeface="Poppins" pitchFamily="2" charset="77"/>
              </a:rPr>
              <a:t>REVIEW, FORMAT,</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DISSEMINATE</a:t>
            </a:r>
            <a:br>
              <a:rPr lang="en-US" sz="1600" b="1" dirty="0">
                <a:solidFill>
                  <a:schemeClr val="tx2"/>
                </a:solidFill>
                <a:latin typeface="Poppins" pitchFamily="2" charset="77"/>
                <a:ea typeface="League Spartan" charset="0"/>
                <a:cs typeface="Poppins" pitchFamily="2" charset="77"/>
              </a:rPr>
            </a:br>
            <a:r>
              <a:rPr lang="en-US" sz="1600" b="1" dirty="0">
                <a:solidFill>
                  <a:schemeClr val="tx2"/>
                </a:solidFill>
                <a:latin typeface="Poppins" pitchFamily="2" charset="77"/>
                <a:ea typeface="League Spartan" charset="0"/>
                <a:cs typeface="Poppins" pitchFamily="2" charset="77"/>
              </a:rPr>
              <a:t>DATA</a:t>
            </a:r>
          </a:p>
        </p:txBody>
      </p:sp>
      <p:sp>
        <p:nvSpPr>
          <p:cNvPr id="2" name="TextBox 1">
            <a:extLst>
              <a:ext uri="{FF2B5EF4-FFF2-40B4-BE49-F238E27FC236}">
                <a16:creationId xmlns:a16="http://schemas.microsoft.com/office/drawing/2014/main" id="{68EAAB8C-45EC-220D-13EB-641CEBD96ACA}"/>
              </a:ext>
            </a:extLst>
          </p:cNvPr>
          <p:cNvSpPr txBox="1"/>
          <p:nvPr/>
        </p:nvSpPr>
        <p:spPr>
          <a:xfrm>
            <a:off x="663804" y="87030"/>
            <a:ext cx="10668000" cy="661720"/>
          </a:xfrm>
          <a:prstGeom prst="rect">
            <a:avLst/>
          </a:prstGeom>
          <a:noFill/>
        </p:spPr>
        <p:txBody>
          <a:bodyPr wrap="square" rtlCol="0" anchor="b">
            <a:spAutoFit/>
          </a:bodyPr>
          <a:lstStyle/>
          <a:p>
            <a:pPr algn="ctr"/>
            <a:r>
              <a:rPr lang="en-US" sz="3700" b="1" spc="-145" dirty="0">
                <a:solidFill>
                  <a:schemeClr val="tx2"/>
                </a:solidFill>
                <a:latin typeface="Poppins" pitchFamily="2" charset="77"/>
                <a:cs typeface="Poppins" pitchFamily="2" charset="77"/>
              </a:rPr>
              <a:t>PROCESS NATALITY DATA</a:t>
            </a:r>
          </a:p>
        </p:txBody>
      </p:sp>
    </p:spTree>
    <p:extLst>
      <p:ext uri="{BB962C8B-B14F-4D97-AF65-F5344CB8AC3E}">
        <p14:creationId xmlns:p14="http://schemas.microsoft.com/office/powerpoint/2010/main" val="2725117430"/>
      </p:ext>
    </p:extLst>
  </p:cSld>
  <p:clrMapOvr>
    <a:masterClrMapping/>
  </p:clrMapOvr>
</p:sld>
</file>

<file path=ppt/theme/theme1.xml><?xml version="1.0" encoding="utf-8"?>
<a:theme xmlns:a="http://schemas.openxmlformats.org/drawingml/2006/main" name="Office Theme">
  <a:themeElements>
    <a:clrScheme name="Custom 3">
      <a:dk1>
        <a:srgbClr val="09233F"/>
      </a:dk1>
      <a:lt1>
        <a:srgbClr val="FFFFFF"/>
      </a:lt1>
      <a:dk2>
        <a:srgbClr val="37C1CC"/>
      </a:dk2>
      <a:lt2>
        <a:srgbClr val="F58374"/>
      </a:lt2>
      <a:accent1>
        <a:srgbClr val="009BA6"/>
      </a:accent1>
      <a:accent2>
        <a:srgbClr val="EF4A23"/>
      </a:accent2>
      <a:accent3>
        <a:srgbClr val="A3DFE5"/>
      </a:accent3>
      <a:accent4>
        <a:srgbClr val="FBC1BA"/>
      </a:accent4>
      <a:accent5>
        <a:srgbClr val="DBDCDB"/>
      </a:accent5>
      <a:accent6>
        <a:srgbClr val="EBECEB"/>
      </a:accent6>
      <a:hlink>
        <a:srgbClr val="21B6C0"/>
      </a:hlink>
      <a:folHlink>
        <a:srgbClr val="21B6C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SB Content White">
  <a:themeElements>
    <a:clrScheme name="Sugar-Sweetened Beverages">
      <a:dk1>
        <a:srgbClr val="152249"/>
      </a:dk1>
      <a:lt1>
        <a:sysClr val="window" lastClr="FFFFFF"/>
      </a:lt1>
      <a:dk2>
        <a:srgbClr val="222C61"/>
      </a:dk2>
      <a:lt2>
        <a:srgbClr val="EEECE1"/>
      </a:lt2>
      <a:accent1>
        <a:srgbClr val="00818D"/>
      </a:accent1>
      <a:accent2>
        <a:srgbClr val="001E61"/>
      </a:accent2>
      <a:accent3>
        <a:srgbClr val="B0D15C"/>
      </a:accent3>
      <a:accent4>
        <a:srgbClr val="00ACC8"/>
      </a:accent4>
      <a:accent5>
        <a:srgbClr val="77C38B"/>
      </a:accent5>
      <a:accent6>
        <a:srgbClr val="7FD5CC"/>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E498EA7BACB146A627AFE84097E2DB" ma:contentTypeVersion="14" ma:contentTypeDescription="Create a new document." ma:contentTypeScope="" ma:versionID="55854d76999a041cffb51fa268885c52">
  <xsd:schema xmlns:xsd="http://www.w3.org/2001/XMLSchema" xmlns:xs="http://www.w3.org/2001/XMLSchema" xmlns:p="http://schemas.microsoft.com/office/2006/metadata/properties" xmlns:ns3="ef71a7cb-f38d-41e3-9cd1-e30274701f16" xmlns:ns4="84dc4be9-2469-4ad0-9570-2082289f3cfe" targetNamespace="http://schemas.microsoft.com/office/2006/metadata/properties" ma:root="true" ma:fieldsID="f2c88dd20c61f9ad06ffb150af98c81c" ns3:_="" ns4:_="">
    <xsd:import namespace="ef71a7cb-f38d-41e3-9cd1-e30274701f16"/>
    <xsd:import namespace="84dc4be9-2469-4ad0-9570-2082289f3cf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1a7cb-f38d-41e3-9cd1-e30274701f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4dc4be9-2469-4ad0-9570-2082289f3cf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83642-69DB-4B82-8574-B69BAC2534FC}">
  <ds:schemaRefs>
    <ds:schemaRef ds:uri="http://schemas.microsoft.com/sharepoint/v3/contenttype/forms"/>
  </ds:schemaRefs>
</ds:datastoreItem>
</file>

<file path=customXml/itemProps2.xml><?xml version="1.0" encoding="utf-8"?>
<ds:datastoreItem xmlns:ds="http://schemas.openxmlformats.org/officeDocument/2006/customXml" ds:itemID="{04172A68-5792-4881-ACA6-A66C011B7D7A}">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ef71a7cb-f38d-41e3-9cd1-e30274701f16"/>
    <ds:schemaRef ds:uri="84dc4be9-2469-4ad0-9570-2082289f3cfe"/>
    <ds:schemaRef ds:uri="http://www.w3.org/XML/1998/namespace"/>
  </ds:schemaRefs>
</ds:datastoreItem>
</file>

<file path=customXml/itemProps3.xml><?xml version="1.0" encoding="utf-8"?>
<ds:datastoreItem xmlns:ds="http://schemas.openxmlformats.org/officeDocument/2006/customXml" ds:itemID="{F7F4A828-D65C-4349-9892-5540487D2F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71a7cb-f38d-41e3-9cd1-e30274701f16"/>
    <ds:schemaRef ds:uri="84dc4be9-2469-4ad0-9570-2082289f3c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126333</TotalTime>
  <Words>1608</Words>
  <Application>Microsoft Office PowerPoint</Application>
  <PresentationFormat>Widescreen</PresentationFormat>
  <Paragraphs>206</Paragraphs>
  <Slides>8</Slides>
  <Notes>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vt:i4>
      </vt:variant>
    </vt:vector>
  </HeadingPairs>
  <TitlesOfParts>
    <vt:vector size="22" baseType="lpstr">
      <vt:lpstr>Source Sans Pro</vt:lpstr>
      <vt:lpstr>Arial</vt:lpstr>
      <vt:lpstr>Poppins</vt:lpstr>
      <vt:lpstr>Calibri</vt:lpstr>
      <vt:lpstr>Wingdings</vt:lpstr>
      <vt:lpstr>Bebas Neue</vt:lpstr>
      <vt:lpstr>Brandon Grotesque Bold</vt:lpstr>
      <vt:lpstr>Georgia</vt:lpstr>
      <vt:lpstr>Arial Black</vt:lpstr>
      <vt:lpstr>Lato Light</vt:lpstr>
      <vt:lpstr>Nunito Sans ExtraLight</vt:lpstr>
      <vt:lpstr>brandon_grotesquebold</vt:lpstr>
      <vt:lpstr>Office Theme</vt:lpstr>
      <vt:lpstr>SSB Content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Smith, Christopher</cp:lastModifiedBy>
  <cp:revision>1477</cp:revision>
  <cp:lastPrinted>2019-10-24T11:35:50Z</cp:lastPrinted>
  <dcterms:created xsi:type="dcterms:W3CDTF">2018-09-25T21:50:21Z</dcterms:created>
  <dcterms:modified xsi:type="dcterms:W3CDTF">2024-08-07T14:23:56Z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0x01010047E498EA7BACB146A627AFE84097E2DB</vt:lpwstr>
  </property>
</Properties>
</file>